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302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05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2" r:id="rId33"/>
  </p:sldIdLst>
  <p:sldSz cx="12192000" cy="6858000"/>
  <p:notesSz cx="6858000" cy="9144000"/>
  <p:embeddedFontLst>
    <p:embeddedFont>
      <p:font typeface="Bebas Neue" panose="020B0606020202050201" pitchFamily="3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gjKMTziIaJdvJ485U9yumNQaAz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B"/>
    <a:srgbClr val="808080"/>
    <a:srgbClr val="FF9933"/>
    <a:srgbClr val="F6A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E4CBE5-9F37-43C8-B7FE-19D2DF631A4D}" v="19" dt="2024-03-11T13:27:44.767"/>
  </p1510:revLst>
</p1510:revInfo>
</file>

<file path=ppt/tableStyles.xml><?xml version="1.0" encoding="utf-8"?>
<a:tblStyleLst xmlns:a="http://schemas.openxmlformats.org/drawingml/2006/main" def="{663EEA69-CD6A-4540-9D3F-B6EF6FF33DDE}">
  <a:tblStyle styleId="{663EEA69-CD6A-4540-9D3F-B6EF6FF33DD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969" autoAdjust="0"/>
  </p:normalViewPr>
  <p:slideViewPr>
    <p:cSldViewPr snapToGrid="0">
      <p:cViewPr varScale="1">
        <p:scale>
          <a:sx n="82" d="100"/>
          <a:sy n="82" d="100"/>
        </p:scale>
        <p:origin x="6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5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il.programme-cee-actee.fr/public/dossier/chen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be1ec5ffc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be1ec5ffc0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2be1ec5ffc0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>
          <a:extLst>
            <a:ext uri="{FF2B5EF4-FFF2-40B4-BE49-F238E27FC236}">
              <a16:creationId xmlns:a16="http://schemas.microsoft.com/office/drawing/2014/main" id="{C54ED4BF-2AD8-C73E-0DC9-2D7D48D8B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9:notes">
            <a:extLst>
              <a:ext uri="{FF2B5EF4-FFF2-40B4-BE49-F238E27FC236}">
                <a16:creationId xmlns:a16="http://schemas.microsoft.com/office/drawing/2014/main" id="{8A532633-C5E9-D8A2-6FC0-41CBD91437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Si vous avez prévu des travaux de rénovation, ce n’est pas bloquant pour participer au programme tant que vous travaillez sur les usages et réglages en parallèle.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Vous serez en course pour le prix spécifique travaux et usage.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  <p:sp>
        <p:nvSpPr>
          <p:cNvPr id="319" name="Google Shape;319;p29:notes">
            <a:extLst>
              <a:ext uri="{FF2B5EF4-FFF2-40B4-BE49-F238E27FC236}">
                <a16:creationId xmlns:a16="http://schemas.microsoft.com/office/drawing/2014/main" id="{DD5709CD-0C90-1FD9-CDBC-15A8291EF6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157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300 établissts (lycée ou collège), energic en option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1 kit par etab</a:t>
            </a:r>
            <a:endParaRPr/>
          </a:p>
        </p:txBody>
      </p:sp>
      <p:sp>
        <p:nvSpPr>
          <p:cNvPr id="484" name="Google Shape;484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" name="Google Shape;551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Montguyon : un escape game de l’énergie animé par le cerema</a:t>
            </a:r>
            <a:endParaRPr/>
          </a:p>
        </p:txBody>
      </p:sp>
      <p:sp>
        <p:nvSpPr>
          <p:cNvPr id="552" name="Google Shape;552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Mise en réseau version distancielle : capacité de créer une ambiance d’échanges et conviviales</a:t>
            </a:r>
            <a:endParaRPr/>
          </a:p>
        </p:txBody>
      </p:sp>
      <p:sp>
        <p:nvSpPr>
          <p:cNvPr id="572" name="Google Shape;572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0" name="Google Shape;580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Plan d’actions + test escape</a:t>
            </a:r>
            <a:endParaRPr/>
          </a:p>
        </p:txBody>
      </p:sp>
      <p:sp>
        <p:nvSpPr>
          <p:cNvPr id="581" name="Google Shape;581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Idées d’actions suite à la visite et diag</a:t>
            </a:r>
            <a:endParaRPr/>
          </a:p>
        </p:txBody>
      </p:sp>
      <p:sp>
        <p:nvSpPr>
          <p:cNvPr id="600" name="Google Shape;600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8" name="Google Shape;608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Calendrier de l’avent organisé, chaque jour un ecogeste indiqué au tableau (et également mis en ligne sur site internet)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Journée gros pull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remise des kits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Tifos</a:t>
            </a:r>
            <a:endParaRPr/>
          </a:p>
        </p:txBody>
      </p:sp>
      <p:sp>
        <p:nvSpPr>
          <p:cNvPr id="609" name="Google Shape;609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Retombées presse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618" name="Google Shape;618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>
          <a:extLst>
            <a:ext uri="{FF2B5EF4-FFF2-40B4-BE49-F238E27FC236}">
              <a16:creationId xmlns:a16="http://schemas.microsoft.com/office/drawing/2014/main" id="{EFB570A2-7633-5E10-1C03-2A94D29B3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50:notes">
            <a:extLst>
              <a:ext uri="{FF2B5EF4-FFF2-40B4-BE49-F238E27FC236}">
                <a16:creationId xmlns:a16="http://schemas.microsoft.com/office/drawing/2014/main" id="{BB463F80-D627-9BA6-BC5E-8FDD876197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/>
              <a:t>Le </a:t>
            </a:r>
            <a:r>
              <a:rPr lang="fr-FR" sz="1400" u="sng" dirty="0">
                <a:solidFill>
                  <a:schemeClr val="hlink"/>
                </a:solidFill>
                <a:hlinkClick r:id="rId3"/>
              </a:rPr>
              <a:t>fond Chêne</a:t>
            </a:r>
            <a:r>
              <a:rPr lang="fr-FR" sz="1400" dirty="0"/>
              <a:t> est 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bonus attribué pour le </a:t>
            </a:r>
            <a:r>
              <a:rPr lang="fr-FR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bâtiment scolaire.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Conditions</a:t>
            </a:r>
            <a:endParaRPr lang="fr-FR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Bâti scolaire : écoles, collèges et lycées,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crèches municipales, centres de loisirs, ASLH</a:t>
            </a:r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projets bonifiés sont ceux visant un minimum de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40% d’économies d’énergie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Bonification </a:t>
            </a:r>
            <a:endParaRPr lang="fr-FR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i="0" u="sng" strike="noStrike" cap="none" dirty="0">
                <a:solidFill>
                  <a:srgbClr val="F6A200"/>
                </a:solidFill>
                <a:latin typeface="Arial"/>
                <a:ea typeface="Arial"/>
                <a:cs typeface="Arial"/>
                <a:sym typeface="Arial"/>
              </a:rPr>
              <a:t>-&gt; sur les postes d’économes de flux</a:t>
            </a:r>
            <a:r>
              <a:rPr lang="fr-FR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dédiés au bâti scolaire </a:t>
            </a:r>
            <a:r>
              <a:rPr lang="fr-FR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 un minimum de 2/3 de leur temps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i="0" u="sng" strike="noStrike" cap="none" dirty="0">
                <a:solidFill>
                  <a:srgbClr val="F6A200"/>
                </a:solidFill>
                <a:latin typeface="Arial"/>
                <a:ea typeface="Arial"/>
                <a:cs typeface="Arial"/>
                <a:sym typeface="Arial"/>
              </a:rPr>
              <a:t>-&gt; sur les études énergétiques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portant sur les bâtiments scolaires</a:t>
            </a:r>
            <a:br>
              <a:rPr lang="fr-FR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200" b="0" i="0" u="none" strike="noStrike" cap="none" dirty="0">
                <a:solidFill>
                  <a:srgbClr val="F6A200"/>
                </a:solidFill>
                <a:latin typeface="Arial"/>
                <a:ea typeface="Arial"/>
                <a:cs typeface="Arial"/>
                <a:sym typeface="Arial"/>
              </a:rPr>
              <a:t>-&gt; </a:t>
            </a:r>
            <a:r>
              <a:rPr lang="fr-FR" sz="1200" b="1" i="0" u="sng" strike="noStrike" cap="none" dirty="0">
                <a:solidFill>
                  <a:srgbClr val="F6A200"/>
                </a:solidFill>
                <a:latin typeface="Arial"/>
                <a:ea typeface="Arial"/>
                <a:cs typeface="Arial"/>
                <a:sym typeface="Arial"/>
              </a:rPr>
              <a:t>sur les études de maitrise d’</a:t>
            </a:r>
            <a:r>
              <a:rPr lang="fr-FR" sz="1200" b="1" i="0" u="sng" strike="noStrike" cap="none" dirty="0" err="1">
                <a:solidFill>
                  <a:srgbClr val="F6A200"/>
                </a:solidFill>
                <a:latin typeface="Arial"/>
                <a:ea typeface="Arial"/>
                <a:cs typeface="Arial"/>
                <a:sym typeface="Arial"/>
              </a:rPr>
              <a:t>oeuvre</a:t>
            </a:r>
            <a:r>
              <a:rPr lang="fr-FR" sz="1200" b="0" i="0" u="none" strike="noStrike" cap="none" dirty="0">
                <a:solidFill>
                  <a:srgbClr val="F6A2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(MOE) portant sur le bâti scolaire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5" name="Google Shape;675;p50:notes">
            <a:extLst>
              <a:ext uri="{FF2B5EF4-FFF2-40B4-BE49-F238E27FC236}">
                <a16:creationId xmlns:a16="http://schemas.microsoft.com/office/drawing/2014/main" id="{FE8D1A21-A3DF-8809-FB1D-5426426744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3395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6"/>
          <p:cNvPicPr preferRelativeResize="0"/>
          <p:nvPr/>
        </p:nvPicPr>
        <p:blipFill rotWithShape="1">
          <a:blip r:embed="rId2">
            <a:alphaModFix/>
          </a:blip>
          <a:srcRect l="3917" t="29945" r="1289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32482"/>
            <a:ext cx="7965649" cy="452551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606258" y="4438644"/>
            <a:ext cx="6568161" cy="1217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900" b="1" i="0" u="none" strike="noStrike" cap="none">
                <a:solidFill>
                  <a:srgbClr val="A0C51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body" idx="1"/>
          </p:nvPr>
        </p:nvSpPr>
        <p:spPr>
          <a:xfrm>
            <a:off x="606257" y="5785396"/>
            <a:ext cx="6397857" cy="51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17" name="Google Shape;1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257" y="2273664"/>
            <a:ext cx="2574656" cy="210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userDrawn="1">
  <p:cSld name="1_Compara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6">
            <a:extLst>
              <a:ext uri="{FF2B5EF4-FFF2-40B4-BE49-F238E27FC236}">
                <a16:creationId xmlns:a16="http://schemas.microsoft.com/office/drawing/2014/main" id="{0E82FA23-A597-6632-EE8A-77F28FF5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835" y="399759"/>
            <a:ext cx="3319925" cy="833136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>
              <a:defRPr sz="3000" cap="all" baseline="0">
                <a:solidFill>
                  <a:srgbClr val="F6A200"/>
                </a:solidFill>
              </a:defRPr>
            </a:lvl1pPr>
          </a:lstStyle>
          <a:p>
            <a:endParaRPr lang="fr-FR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EB1834D-66CD-68C0-7395-3718A4F59E1E}"/>
              </a:ext>
            </a:extLst>
          </p:cNvPr>
          <p:cNvCxnSpPr>
            <a:cxnSpLocks/>
          </p:cNvCxnSpPr>
          <p:nvPr userDrawn="1"/>
        </p:nvCxnSpPr>
        <p:spPr>
          <a:xfrm>
            <a:off x="906711" y="486747"/>
            <a:ext cx="0" cy="675027"/>
          </a:xfrm>
          <a:prstGeom prst="line">
            <a:avLst/>
          </a:prstGeom>
          <a:ln w="19050">
            <a:solidFill>
              <a:srgbClr val="F6A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B526473A-6D62-4638-C418-CA62A05701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9835" y="1420043"/>
            <a:ext cx="3319925" cy="402132"/>
          </a:xfrm>
          <a:prstGeom prst="rect">
            <a:avLst/>
          </a:prstGeom>
        </p:spPr>
        <p:txBody>
          <a:bodyPr/>
          <a:lstStyle>
            <a:lvl1pPr>
              <a:defRPr sz="1900">
                <a:solidFill>
                  <a:srgbClr val="3C3C3B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Texte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0C6598B-8D79-1A02-EE66-C46741770F88}"/>
              </a:ext>
            </a:extLst>
          </p:cNvPr>
          <p:cNvGrpSpPr/>
          <p:nvPr userDrawn="1"/>
        </p:nvGrpSpPr>
        <p:grpSpPr>
          <a:xfrm>
            <a:off x="0" y="5739192"/>
            <a:ext cx="12192000" cy="1118809"/>
            <a:chOff x="0" y="5739192"/>
            <a:chExt cx="12192000" cy="1118809"/>
          </a:xfrm>
        </p:grpSpPr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BDCDEE38-A32A-AAC3-5A94-BD3F5067AE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6019687"/>
              <a:ext cx="12192000" cy="838314"/>
            </a:xfrm>
            <a:prstGeom prst="rect">
              <a:avLst/>
            </a:prstGeom>
          </p:spPr>
        </p:pic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29CEB379-B9CC-541B-F3DA-9D1EEA9E9852}"/>
                </a:ext>
              </a:extLst>
            </p:cNvPr>
            <p:cNvSpPr/>
            <p:nvPr userDrawn="1"/>
          </p:nvSpPr>
          <p:spPr>
            <a:xfrm>
              <a:off x="867617" y="5739192"/>
              <a:ext cx="2443620" cy="956882"/>
            </a:xfrm>
            <a:prstGeom prst="roundRect">
              <a:avLst/>
            </a:prstGeom>
            <a:solidFill>
              <a:srgbClr val="231E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F2C40496-8127-6480-5D79-53909C400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0740"/>
          <a:stretch/>
        </p:blipFill>
        <p:spPr>
          <a:xfrm>
            <a:off x="2057400" y="5863260"/>
            <a:ext cx="1113846" cy="87630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5DBD7D-0C1C-4D3E-8692-2D6C79D8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C548-FF39-4935-9C42-73B5F52AA200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76" y="5879452"/>
            <a:ext cx="1029560" cy="83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8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7"/>
          <p:cNvGrpSpPr/>
          <p:nvPr/>
        </p:nvGrpSpPr>
        <p:grpSpPr>
          <a:xfrm>
            <a:off x="0" y="5739192"/>
            <a:ext cx="12192000" cy="1118809"/>
            <a:chOff x="0" y="5739192"/>
            <a:chExt cx="12192000" cy="1118809"/>
          </a:xfrm>
        </p:grpSpPr>
        <p:pic>
          <p:nvPicPr>
            <p:cNvPr id="20" name="Google Shape;20;p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019687"/>
              <a:ext cx="12192000" cy="8383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21;p7"/>
            <p:cNvSpPr/>
            <p:nvPr/>
          </p:nvSpPr>
          <p:spPr>
            <a:xfrm>
              <a:off x="867617" y="5739192"/>
              <a:ext cx="2443620" cy="956882"/>
            </a:xfrm>
            <a:prstGeom prst="roundRect">
              <a:avLst>
                <a:gd name="adj" fmla="val 16667"/>
              </a:avLst>
            </a:prstGeom>
            <a:solidFill>
              <a:srgbClr val="231E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" name="Google Shape;22;p7" descr="Une image contenant texte&#10;&#10;Description générée automatiquement"/>
            <p:cNvPicPr preferRelativeResize="0"/>
            <p:nvPr/>
          </p:nvPicPr>
          <p:blipFill rotWithShape="1">
            <a:blip r:embed="rId3">
              <a:alphaModFix/>
            </a:blip>
            <a:srcRect l="40740"/>
            <a:stretch/>
          </p:blipFill>
          <p:spPr>
            <a:xfrm>
              <a:off x="2057400" y="5863260"/>
              <a:ext cx="1113846" cy="876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3;p7"/>
          <p:cNvSpPr/>
          <p:nvPr/>
        </p:nvSpPr>
        <p:spPr>
          <a:xfrm>
            <a:off x="2018183" y="1616820"/>
            <a:ext cx="500535" cy="500535"/>
          </a:xfrm>
          <a:prstGeom prst="ellipse">
            <a:avLst/>
          </a:prstGeom>
          <a:solidFill>
            <a:srgbClr val="A0C5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7"/>
          <p:cNvSpPr txBox="1"/>
          <p:nvPr/>
        </p:nvSpPr>
        <p:spPr>
          <a:xfrm>
            <a:off x="2086230" y="1626698"/>
            <a:ext cx="3459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5" name="Google Shape;25;p7"/>
          <p:cNvSpPr/>
          <p:nvPr/>
        </p:nvSpPr>
        <p:spPr>
          <a:xfrm>
            <a:off x="2018183" y="2382939"/>
            <a:ext cx="500535" cy="500535"/>
          </a:xfrm>
          <a:prstGeom prst="ellipse">
            <a:avLst/>
          </a:prstGeom>
          <a:solidFill>
            <a:srgbClr val="A0C5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7"/>
          <p:cNvSpPr txBox="1"/>
          <p:nvPr/>
        </p:nvSpPr>
        <p:spPr>
          <a:xfrm>
            <a:off x="2090349" y="2388698"/>
            <a:ext cx="3459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7" name="Google Shape;27;p7"/>
          <p:cNvSpPr/>
          <p:nvPr/>
        </p:nvSpPr>
        <p:spPr>
          <a:xfrm>
            <a:off x="2018183" y="3096617"/>
            <a:ext cx="500535" cy="500535"/>
          </a:xfrm>
          <a:prstGeom prst="ellipse">
            <a:avLst/>
          </a:prstGeom>
          <a:solidFill>
            <a:srgbClr val="A0C5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7"/>
          <p:cNvSpPr txBox="1"/>
          <p:nvPr/>
        </p:nvSpPr>
        <p:spPr>
          <a:xfrm>
            <a:off x="2090349" y="3106495"/>
            <a:ext cx="3459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29" name="Google Shape;29;p7"/>
          <p:cNvSpPr/>
          <p:nvPr/>
        </p:nvSpPr>
        <p:spPr>
          <a:xfrm>
            <a:off x="2018183" y="3810295"/>
            <a:ext cx="500535" cy="500535"/>
          </a:xfrm>
          <a:prstGeom prst="ellipse">
            <a:avLst/>
          </a:prstGeom>
          <a:solidFill>
            <a:srgbClr val="A0C5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7"/>
          <p:cNvSpPr txBox="1"/>
          <p:nvPr/>
        </p:nvSpPr>
        <p:spPr>
          <a:xfrm>
            <a:off x="2085036" y="3820173"/>
            <a:ext cx="3585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pic>
        <p:nvPicPr>
          <p:cNvPr id="31" name="Google Shape;3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4407"/>
            <a:ext cx="6276109" cy="12165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2767596" y="1609693"/>
            <a:ext cx="4079253" cy="500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31E2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2"/>
          </p:nvPr>
        </p:nvSpPr>
        <p:spPr>
          <a:xfrm>
            <a:off x="2767596" y="2361781"/>
            <a:ext cx="4079253" cy="500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31E2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3"/>
          </p:nvPr>
        </p:nvSpPr>
        <p:spPr>
          <a:xfrm>
            <a:off x="2767596" y="3081654"/>
            <a:ext cx="4079253" cy="500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31E2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4"/>
          </p:nvPr>
        </p:nvSpPr>
        <p:spPr>
          <a:xfrm>
            <a:off x="2767596" y="3811130"/>
            <a:ext cx="4079253" cy="500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31E2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1527144" y="203492"/>
            <a:ext cx="2201277" cy="54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7" name="Google Shape;37;p7"/>
          <p:cNvGrpSpPr/>
          <p:nvPr/>
        </p:nvGrpSpPr>
        <p:grpSpPr>
          <a:xfrm>
            <a:off x="774610" y="231185"/>
            <a:ext cx="510183" cy="510337"/>
            <a:chOff x="774610" y="231185"/>
            <a:chExt cx="510183" cy="510337"/>
          </a:xfrm>
        </p:grpSpPr>
        <p:sp>
          <p:nvSpPr>
            <p:cNvPr id="38" name="Google Shape;38;p7"/>
            <p:cNvSpPr/>
            <p:nvPr/>
          </p:nvSpPr>
          <p:spPr>
            <a:xfrm>
              <a:off x="774610" y="231185"/>
              <a:ext cx="510183" cy="510337"/>
            </a:xfrm>
            <a:custGeom>
              <a:avLst/>
              <a:gdLst/>
              <a:ahLst/>
              <a:cxnLst/>
              <a:rect l="l" t="t" r="r" b="b"/>
              <a:pathLst>
                <a:path w="510183" h="510337" extrusionOk="0">
                  <a:moveTo>
                    <a:pt x="255092" y="510338"/>
                  </a:moveTo>
                  <a:cubicBezTo>
                    <a:pt x="396023" y="510338"/>
                    <a:pt x="510184" y="396177"/>
                    <a:pt x="510184" y="255246"/>
                  </a:cubicBezTo>
                  <a:cubicBezTo>
                    <a:pt x="510184" y="114314"/>
                    <a:pt x="396023" y="0"/>
                    <a:pt x="255092" y="0"/>
                  </a:cubicBezTo>
                  <a:cubicBezTo>
                    <a:pt x="114161" y="0"/>
                    <a:pt x="0" y="114161"/>
                    <a:pt x="0" y="255092"/>
                  </a:cubicBezTo>
                  <a:cubicBezTo>
                    <a:pt x="0" y="396023"/>
                    <a:pt x="114314" y="510184"/>
                    <a:pt x="255092" y="510184"/>
                  </a:cubicBezTo>
                  <a:close/>
                </a:path>
              </a:pathLst>
            </a:custGeom>
            <a:noFill/>
            <a:ln w="54675" cap="flat" cmpd="sng">
              <a:solidFill>
                <a:srgbClr val="A0C51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7"/>
            <p:cNvSpPr/>
            <p:nvPr/>
          </p:nvSpPr>
          <p:spPr>
            <a:xfrm>
              <a:off x="954293" y="342234"/>
              <a:ext cx="167747" cy="278807"/>
            </a:xfrm>
            <a:custGeom>
              <a:avLst/>
              <a:gdLst/>
              <a:ahLst/>
              <a:cxnLst/>
              <a:rect l="l" t="t" r="r" b="b"/>
              <a:pathLst>
                <a:path w="167747" h="278807" extrusionOk="0">
                  <a:moveTo>
                    <a:pt x="167712" y="140327"/>
                  </a:moveTo>
                  <a:cubicBezTo>
                    <a:pt x="167558" y="144020"/>
                    <a:pt x="165865" y="147559"/>
                    <a:pt x="162942" y="150174"/>
                  </a:cubicBezTo>
                  <a:lnTo>
                    <a:pt x="31704" y="273720"/>
                  </a:lnTo>
                  <a:cubicBezTo>
                    <a:pt x="28473" y="276797"/>
                    <a:pt x="23857" y="278643"/>
                    <a:pt x="18934" y="278797"/>
                  </a:cubicBezTo>
                  <a:cubicBezTo>
                    <a:pt x="14164" y="278951"/>
                    <a:pt x="9395" y="277412"/>
                    <a:pt x="5856" y="274643"/>
                  </a:cubicBezTo>
                  <a:cubicBezTo>
                    <a:pt x="2317" y="271720"/>
                    <a:pt x="163" y="267873"/>
                    <a:pt x="10" y="263565"/>
                  </a:cubicBezTo>
                  <a:cubicBezTo>
                    <a:pt x="-144" y="259411"/>
                    <a:pt x="1548" y="255257"/>
                    <a:pt x="4933" y="252180"/>
                  </a:cubicBezTo>
                  <a:lnTo>
                    <a:pt x="124632" y="139404"/>
                  </a:lnTo>
                  <a:lnTo>
                    <a:pt x="4933" y="26628"/>
                  </a:lnTo>
                  <a:cubicBezTo>
                    <a:pt x="1702" y="23551"/>
                    <a:pt x="-144" y="19397"/>
                    <a:pt x="10" y="15243"/>
                  </a:cubicBezTo>
                  <a:cubicBezTo>
                    <a:pt x="163" y="11089"/>
                    <a:pt x="2317" y="7089"/>
                    <a:pt x="5856" y="4166"/>
                  </a:cubicBezTo>
                  <a:cubicBezTo>
                    <a:pt x="9395" y="1242"/>
                    <a:pt x="14164" y="-142"/>
                    <a:pt x="18934" y="12"/>
                  </a:cubicBezTo>
                  <a:cubicBezTo>
                    <a:pt x="23857" y="165"/>
                    <a:pt x="28319" y="2012"/>
                    <a:pt x="31704" y="5089"/>
                  </a:cubicBezTo>
                  <a:lnTo>
                    <a:pt x="162942" y="128634"/>
                  </a:lnTo>
                  <a:cubicBezTo>
                    <a:pt x="166327" y="131865"/>
                    <a:pt x="168019" y="136019"/>
                    <a:pt x="167712" y="140327"/>
                  </a:cubicBezTo>
                  <a:close/>
                </a:path>
              </a:pathLst>
            </a:custGeom>
            <a:solidFill>
              <a:srgbClr val="A0C519"/>
            </a:solidFill>
            <a:ln w="15175" cap="flat" cmpd="sng">
              <a:solidFill>
                <a:srgbClr val="A0C51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" name="Google Shape;40;p7"/>
          <p:cNvSpPr/>
          <p:nvPr/>
        </p:nvSpPr>
        <p:spPr>
          <a:xfrm>
            <a:off x="2018183" y="4527550"/>
            <a:ext cx="500535" cy="500535"/>
          </a:xfrm>
          <a:prstGeom prst="ellipse">
            <a:avLst/>
          </a:prstGeom>
          <a:solidFill>
            <a:srgbClr val="A0C5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7"/>
          <p:cNvSpPr txBox="1"/>
          <p:nvPr/>
        </p:nvSpPr>
        <p:spPr>
          <a:xfrm>
            <a:off x="2073630" y="4535972"/>
            <a:ext cx="3585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5"/>
          </p:nvPr>
        </p:nvSpPr>
        <p:spPr>
          <a:xfrm>
            <a:off x="2767595" y="4564809"/>
            <a:ext cx="4079253" cy="500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31E2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44" name="Google Shape;4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5476" y="5879452"/>
            <a:ext cx="1029560" cy="83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1109835" y="399759"/>
            <a:ext cx="3319925" cy="8331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F6A2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7" name="Google Shape;47;p10"/>
          <p:cNvCxnSpPr/>
          <p:nvPr/>
        </p:nvCxnSpPr>
        <p:spPr>
          <a:xfrm>
            <a:off x="906711" y="486747"/>
            <a:ext cx="0" cy="675027"/>
          </a:xfrm>
          <a:prstGeom prst="straightConnector1">
            <a:avLst/>
          </a:prstGeom>
          <a:noFill/>
          <a:ln w="19050" cap="flat" cmpd="sng">
            <a:solidFill>
              <a:srgbClr val="F6A2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1109835" y="1420043"/>
            <a:ext cx="3319925" cy="40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3C3C3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9" name="Google Shape;49;p10"/>
          <p:cNvGrpSpPr/>
          <p:nvPr/>
        </p:nvGrpSpPr>
        <p:grpSpPr>
          <a:xfrm>
            <a:off x="0" y="5739192"/>
            <a:ext cx="12192000" cy="1118809"/>
            <a:chOff x="0" y="5739192"/>
            <a:chExt cx="12192000" cy="1118809"/>
          </a:xfrm>
        </p:grpSpPr>
        <p:pic>
          <p:nvPicPr>
            <p:cNvPr id="50" name="Google Shape;50;p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019687"/>
              <a:ext cx="12192000" cy="8383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Google Shape;51;p10"/>
            <p:cNvSpPr/>
            <p:nvPr/>
          </p:nvSpPr>
          <p:spPr>
            <a:xfrm>
              <a:off x="867617" y="5739192"/>
              <a:ext cx="2443620" cy="956882"/>
            </a:xfrm>
            <a:prstGeom prst="roundRect">
              <a:avLst>
                <a:gd name="adj" fmla="val 16667"/>
              </a:avLst>
            </a:prstGeom>
            <a:solidFill>
              <a:srgbClr val="231E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" name="Google Shape;52;p10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40740"/>
          <a:stretch/>
        </p:blipFill>
        <p:spPr>
          <a:xfrm>
            <a:off x="2057400" y="5863260"/>
            <a:ext cx="1113846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54" name="Google Shape;5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476" y="5879452"/>
            <a:ext cx="1029560" cy="83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0" y="0"/>
            <a:ext cx="12192000" cy="6543040"/>
          </a:xfrm>
          <a:prstGeom prst="rect">
            <a:avLst/>
          </a:prstGeom>
          <a:solidFill>
            <a:srgbClr val="F6A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5076"/>
            <a:ext cx="10190480" cy="6873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9"/>
          <p:cNvCxnSpPr/>
          <p:nvPr/>
        </p:nvCxnSpPr>
        <p:spPr>
          <a:xfrm>
            <a:off x="2857431" y="3510892"/>
            <a:ext cx="0" cy="1120775"/>
          </a:xfrm>
          <a:prstGeom prst="straightConnector1">
            <a:avLst/>
          </a:prstGeom>
          <a:noFill/>
          <a:ln w="19050" cap="flat" cmpd="sng">
            <a:solidFill>
              <a:srgbClr val="F6A2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9" name="Google Shape;59;p9"/>
          <p:cNvGrpSpPr/>
          <p:nvPr/>
        </p:nvGrpSpPr>
        <p:grpSpPr>
          <a:xfrm>
            <a:off x="0" y="5739192"/>
            <a:ext cx="12192000" cy="1118809"/>
            <a:chOff x="0" y="5739192"/>
            <a:chExt cx="12192000" cy="1118809"/>
          </a:xfrm>
        </p:grpSpPr>
        <p:pic>
          <p:nvPicPr>
            <p:cNvPr id="60" name="Google Shape;60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019687"/>
              <a:ext cx="12192000" cy="8383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61;p9"/>
            <p:cNvSpPr/>
            <p:nvPr/>
          </p:nvSpPr>
          <p:spPr>
            <a:xfrm>
              <a:off x="867617" y="5739192"/>
              <a:ext cx="2443620" cy="956882"/>
            </a:xfrm>
            <a:prstGeom prst="roundRect">
              <a:avLst>
                <a:gd name="adj" fmla="val 16667"/>
              </a:avLst>
            </a:prstGeom>
            <a:solidFill>
              <a:srgbClr val="231E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1529222" y="1241716"/>
            <a:ext cx="2077578" cy="83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 b="1" i="0" u="none" strike="noStrike" cap="none">
                <a:solidFill>
                  <a:srgbClr val="F6A2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1529222" y="1844358"/>
            <a:ext cx="7218537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None/>
              <a:defRPr sz="10400" b="1" i="0" u="none" strike="noStrike" cap="none">
                <a:solidFill>
                  <a:srgbClr val="A0C51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3002349" y="3489148"/>
            <a:ext cx="3479719" cy="174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C3C3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5" name="Google Shape;65;p9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 l="40740"/>
          <a:stretch/>
        </p:blipFill>
        <p:spPr>
          <a:xfrm>
            <a:off x="2057400" y="5863260"/>
            <a:ext cx="1113846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67" name="Google Shape;6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5476" y="5879452"/>
            <a:ext cx="1029560" cy="83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1_Titre et contenu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407"/>
            <a:ext cx="6276109" cy="121659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58"/>
          <p:cNvSpPr txBox="1">
            <a:spLocks noGrp="1"/>
          </p:cNvSpPr>
          <p:nvPr>
            <p:ph type="title"/>
          </p:nvPr>
        </p:nvSpPr>
        <p:spPr>
          <a:xfrm>
            <a:off x="1527144" y="203492"/>
            <a:ext cx="2201277" cy="54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71" name="Google Shape;71;p58"/>
          <p:cNvGrpSpPr/>
          <p:nvPr/>
        </p:nvGrpSpPr>
        <p:grpSpPr>
          <a:xfrm>
            <a:off x="0" y="5739192"/>
            <a:ext cx="12192000" cy="1118809"/>
            <a:chOff x="0" y="5739192"/>
            <a:chExt cx="12192000" cy="1118809"/>
          </a:xfrm>
        </p:grpSpPr>
        <p:pic>
          <p:nvPicPr>
            <p:cNvPr id="72" name="Google Shape;72;p5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019687"/>
              <a:ext cx="12192000" cy="8383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73;p58"/>
            <p:cNvSpPr/>
            <p:nvPr/>
          </p:nvSpPr>
          <p:spPr>
            <a:xfrm>
              <a:off x="867617" y="5739192"/>
              <a:ext cx="2443620" cy="956882"/>
            </a:xfrm>
            <a:prstGeom prst="roundRect">
              <a:avLst>
                <a:gd name="adj" fmla="val 16667"/>
              </a:avLst>
            </a:prstGeom>
            <a:solidFill>
              <a:srgbClr val="231E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4" name="Google Shape;74;p58" descr="Une image contenant texte&#10;&#10;Description générée automatiquement"/>
            <p:cNvPicPr preferRelativeResize="0"/>
            <p:nvPr/>
          </p:nvPicPr>
          <p:blipFill rotWithShape="1">
            <a:blip r:embed="rId4">
              <a:alphaModFix/>
            </a:blip>
            <a:srcRect l="40740"/>
            <a:stretch/>
          </p:blipFill>
          <p:spPr>
            <a:xfrm>
              <a:off x="2057400" y="5863260"/>
              <a:ext cx="1113846" cy="8762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" name="Google Shape;75;p58"/>
          <p:cNvGrpSpPr/>
          <p:nvPr/>
        </p:nvGrpSpPr>
        <p:grpSpPr>
          <a:xfrm>
            <a:off x="774610" y="231185"/>
            <a:ext cx="510183" cy="510337"/>
            <a:chOff x="774610" y="231185"/>
            <a:chExt cx="510183" cy="510337"/>
          </a:xfrm>
        </p:grpSpPr>
        <p:sp>
          <p:nvSpPr>
            <p:cNvPr id="76" name="Google Shape;76;p58"/>
            <p:cNvSpPr/>
            <p:nvPr/>
          </p:nvSpPr>
          <p:spPr>
            <a:xfrm>
              <a:off x="774610" y="231185"/>
              <a:ext cx="510183" cy="510337"/>
            </a:xfrm>
            <a:custGeom>
              <a:avLst/>
              <a:gdLst/>
              <a:ahLst/>
              <a:cxnLst/>
              <a:rect l="l" t="t" r="r" b="b"/>
              <a:pathLst>
                <a:path w="510183" h="510337" extrusionOk="0">
                  <a:moveTo>
                    <a:pt x="255092" y="510338"/>
                  </a:moveTo>
                  <a:cubicBezTo>
                    <a:pt x="396023" y="510338"/>
                    <a:pt x="510184" y="396177"/>
                    <a:pt x="510184" y="255246"/>
                  </a:cubicBezTo>
                  <a:cubicBezTo>
                    <a:pt x="510184" y="114314"/>
                    <a:pt x="396023" y="0"/>
                    <a:pt x="255092" y="0"/>
                  </a:cubicBezTo>
                  <a:cubicBezTo>
                    <a:pt x="114161" y="0"/>
                    <a:pt x="0" y="114161"/>
                    <a:pt x="0" y="255092"/>
                  </a:cubicBezTo>
                  <a:cubicBezTo>
                    <a:pt x="0" y="396023"/>
                    <a:pt x="114314" y="510184"/>
                    <a:pt x="255092" y="510184"/>
                  </a:cubicBezTo>
                  <a:close/>
                </a:path>
              </a:pathLst>
            </a:custGeom>
            <a:noFill/>
            <a:ln w="54675" cap="flat" cmpd="sng">
              <a:solidFill>
                <a:srgbClr val="A0C51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58"/>
            <p:cNvSpPr/>
            <p:nvPr/>
          </p:nvSpPr>
          <p:spPr>
            <a:xfrm>
              <a:off x="954293" y="342234"/>
              <a:ext cx="167747" cy="278807"/>
            </a:xfrm>
            <a:custGeom>
              <a:avLst/>
              <a:gdLst/>
              <a:ahLst/>
              <a:cxnLst/>
              <a:rect l="l" t="t" r="r" b="b"/>
              <a:pathLst>
                <a:path w="167747" h="278807" extrusionOk="0">
                  <a:moveTo>
                    <a:pt x="167712" y="140327"/>
                  </a:moveTo>
                  <a:cubicBezTo>
                    <a:pt x="167558" y="144020"/>
                    <a:pt x="165865" y="147559"/>
                    <a:pt x="162942" y="150174"/>
                  </a:cubicBezTo>
                  <a:lnTo>
                    <a:pt x="31704" y="273720"/>
                  </a:lnTo>
                  <a:cubicBezTo>
                    <a:pt x="28473" y="276797"/>
                    <a:pt x="23857" y="278643"/>
                    <a:pt x="18934" y="278797"/>
                  </a:cubicBezTo>
                  <a:cubicBezTo>
                    <a:pt x="14164" y="278951"/>
                    <a:pt x="9395" y="277412"/>
                    <a:pt x="5856" y="274643"/>
                  </a:cubicBezTo>
                  <a:cubicBezTo>
                    <a:pt x="2317" y="271720"/>
                    <a:pt x="163" y="267873"/>
                    <a:pt x="10" y="263565"/>
                  </a:cubicBezTo>
                  <a:cubicBezTo>
                    <a:pt x="-144" y="259411"/>
                    <a:pt x="1548" y="255257"/>
                    <a:pt x="4933" y="252180"/>
                  </a:cubicBezTo>
                  <a:lnTo>
                    <a:pt x="124632" y="139404"/>
                  </a:lnTo>
                  <a:lnTo>
                    <a:pt x="4933" y="26628"/>
                  </a:lnTo>
                  <a:cubicBezTo>
                    <a:pt x="1702" y="23551"/>
                    <a:pt x="-144" y="19397"/>
                    <a:pt x="10" y="15243"/>
                  </a:cubicBezTo>
                  <a:cubicBezTo>
                    <a:pt x="163" y="11089"/>
                    <a:pt x="2317" y="7089"/>
                    <a:pt x="5856" y="4166"/>
                  </a:cubicBezTo>
                  <a:cubicBezTo>
                    <a:pt x="9395" y="1242"/>
                    <a:pt x="14164" y="-142"/>
                    <a:pt x="18934" y="12"/>
                  </a:cubicBezTo>
                  <a:cubicBezTo>
                    <a:pt x="23857" y="165"/>
                    <a:pt x="28319" y="2012"/>
                    <a:pt x="31704" y="5089"/>
                  </a:cubicBezTo>
                  <a:lnTo>
                    <a:pt x="162942" y="128634"/>
                  </a:lnTo>
                  <a:cubicBezTo>
                    <a:pt x="166327" y="131865"/>
                    <a:pt x="168019" y="136019"/>
                    <a:pt x="167712" y="140327"/>
                  </a:cubicBezTo>
                  <a:close/>
                </a:path>
              </a:pathLst>
            </a:custGeom>
            <a:solidFill>
              <a:srgbClr val="A0C519"/>
            </a:solidFill>
            <a:ln w="15175" cap="flat" cmpd="sng">
              <a:solidFill>
                <a:srgbClr val="A0C51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8" name="Google Shape;7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5476" y="5879452"/>
            <a:ext cx="1029560" cy="83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407"/>
            <a:ext cx="8004313" cy="1216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" name="Google Shape;81;p59"/>
          <p:cNvGrpSpPr/>
          <p:nvPr/>
        </p:nvGrpSpPr>
        <p:grpSpPr>
          <a:xfrm>
            <a:off x="0" y="5739192"/>
            <a:ext cx="12192000" cy="1118809"/>
            <a:chOff x="0" y="5739192"/>
            <a:chExt cx="12192000" cy="1118809"/>
          </a:xfrm>
        </p:grpSpPr>
        <p:pic>
          <p:nvPicPr>
            <p:cNvPr id="82" name="Google Shape;82;p5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019687"/>
              <a:ext cx="12192000" cy="8383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" name="Google Shape;83;p59"/>
            <p:cNvSpPr/>
            <p:nvPr/>
          </p:nvSpPr>
          <p:spPr>
            <a:xfrm>
              <a:off x="867617" y="5739192"/>
              <a:ext cx="2443620" cy="956882"/>
            </a:xfrm>
            <a:prstGeom prst="roundRect">
              <a:avLst>
                <a:gd name="adj" fmla="val 16667"/>
              </a:avLst>
            </a:prstGeom>
            <a:solidFill>
              <a:srgbClr val="231E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" name="Google Shape;84;p59"/>
          <p:cNvSpPr txBox="1">
            <a:spLocks noGrp="1"/>
          </p:cNvSpPr>
          <p:nvPr>
            <p:ph type="title"/>
          </p:nvPr>
        </p:nvSpPr>
        <p:spPr>
          <a:xfrm>
            <a:off x="1527144" y="203492"/>
            <a:ext cx="5894073" cy="54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5" name="Google Shape;85;p59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 l="40740"/>
          <a:stretch/>
        </p:blipFill>
        <p:spPr>
          <a:xfrm>
            <a:off x="2057400" y="5863260"/>
            <a:ext cx="1113846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87" name="Google Shape;87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5476" y="5879452"/>
            <a:ext cx="1029560" cy="83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>
  <p:cSld name="1_Deux contenu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62"/>
          <p:cNvPicPr preferRelativeResize="0"/>
          <p:nvPr/>
        </p:nvPicPr>
        <p:blipFill rotWithShape="1">
          <a:blip r:embed="rId2">
            <a:alphaModFix/>
          </a:blip>
          <a:srcRect t="2238" r="8920"/>
          <a:stretch/>
        </p:blipFill>
        <p:spPr>
          <a:xfrm>
            <a:off x="4539073" y="0"/>
            <a:ext cx="7652927" cy="616073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62"/>
          <p:cNvSpPr/>
          <p:nvPr/>
        </p:nvSpPr>
        <p:spPr>
          <a:xfrm>
            <a:off x="2397954" y="3563422"/>
            <a:ext cx="134707" cy="175351"/>
          </a:xfrm>
          <a:custGeom>
            <a:avLst/>
            <a:gdLst/>
            <a:ahLst/>
            <a:cxnLst/>
            <a:rect l="l" t="t" r="r" b="b"/>
            <a:pathLst>
              <a:path w="134707" h="175351" extrusionOk="0">
                <a:moveTo>
                  <a:pt x="0" y="0"/>
                </a:moveTo>
                <a:lnTo>
                  <a:pt x="134707" y="0"/>
                </a:lnTo>
                <a:lnTo>
                  <a:pt x="134707" y="39423"/>
                </a:lnTo>
                <a:lnTo>
                  <a:pt x="42893" y="39423"/>
                </a:lnTo>
                <a:lnTo>
                  <a:pt x="42893" y="66664"/>
                </a:lnTo>
                <a:lnTo>
                  <a:pt x="113604" y="66664"/>
                </a:lnTo>
                <a:lnTo>
                  <a:pt x="113604" y="105950"/>
                </a:lnTo>
                <a:lnTo>
                  <a:pt x="42893" y="105950"/>
                </a:lnTo>
                <a:lnTo>
                  <a:pt x="42893" y="135928"/>
                </a:lnTo>
                <a:lnTo>
                  <a:pt x="134707" y="135928"/>
                </a:lnTo>
                <a:lnTo>
                  <a:pt x="134707" y="175351"/>
                </a:lnTo>
                <a:lnTo>
                  <a:pt x="0" y="1753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62"/>
          <p:cNvSpPr/>
          <p:nvPr/>
        </p:nvSpPr>
        <p:spPr>
          <a:xfrm>
            <a:off x="0" y="2"/>
            <a:ext cx="7740000" cy="6343091"/>
          </a:xfrm>
          <a:custGeom>
            <a:avLst/>
            <a:gdLst/>
            <a:ahLst/>
            <a:cxnLst/>
            <a:rect l="l" t="t" r="r" b="b"/>
            <a:pathLst>
              <a:path w="10168542" h="6851703" extrusionOk="0">
                <a:moveTo>
                  <a:pt x="9798128" y="6851567"/>
                </a:moveTo>
                <a:lnTo>
                  <a:pt x="10164975" y="1965413"/>
                </a:lnTo>
                <a:cubicBezTo>
                  <a:pt x="10164975" y="1965413"/>
                  <a:pt x="10293927" y="1215687"/>
                  <a:pt x="9001259" y="802975"/>
                </a:cubicBezTo>
                <a:lnTo>
                  <a:pt x="6407153" y="0"/>
                </a:lnTo>
                <a:lnTo>
                  <a:pt x="0" y="5202"/>
                </a:lnTo>
                <a:lnTo>
                  <a:pt x="0" y="6834456"/>
                </a:lnTo>
                <a:lnTo>
                  <a:pt x="9798128" y="68517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" name="Google Shape;103;p62"/>
          <p:cNvGrpSpPr/>
          <p:nvPr/>
        </p:nvGrpSpPr>
        <p:grpSpPr>
          <a:xfrm>
            <a:off x="0" y="5739192"/>
            <a:ext cx="12192000" cy="1118809"/>
            <a:chOff x="0" y="5739192"/>
            <a:chExt cx="12192000" cy="1118809"/>
          </a:xfrm>
        </p:grpSpPr>
        <p:pic>
          <p:nvPicPr>
            <p:cNvPr id="104" name="Google Shape;104;p6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019687"/>
              <a:ext cx="12192000" cy="8383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62"/>
            <p:cNvSpPr/>
            <p:nvPr/>
          </p:nvSpPr>
          <p:spPr>
            <a:xfrm>
              <a:off x="867617" y="5739192"/>
              <a:ext cx="2443620" cy="956882"/>
            </a:xfrm>
            <a:prstGeom prst="roundRect">
              <a:avLst>
                <a:gd name="adj" fmla="val 16667"/>
              </a:avLst>
            </a:prstGeom>
            <a:solidFill>
              <a:srgbClr val="231E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" name="Google Shape;106;p62"/>
          <p:cNvSpPr txBox="1">
            <a:spLocks noGrp="1"/>
          </p:cNvSpPr>
          <p:nvPr>
            <p:ph type="title"/>
          </p:nvPr>
        </p:nvSpPr>
        <p:spPr>
          <a:xfrm>
            <a:off x="1109835" y="399759"/>
            <a:ext cx="3319925" cy="8331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F6A2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07" name="Google Shape;107;p62"/>
          <p:cNvCxnSpPr/>
          <p:nvPr/>
        </p:nvCxnSpPr>
        <p:spPr>
          <a:xfrm>
            <a:off x="906711" y="486747"/>
            <a:ext cx="0" cy="675027"/>
          </a:xfrm>
          <a:prstGeom prst="straightConnector1">
            <a:avLst/>
          </a:prstGeom>
          <a:noFill/>
          <a:ln w="19050" cap="flat" cmpd="sng">
            <a:solidFill>
              <a:srgbClr val="F6A2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62"/>
          <p:cNvSpPr txBox="1">
            <a:spLocks noGrp="1"/>
          </p:cNvSpPr>
          <p:nvPr>
            <p:ph type="body" idx="1"/>
          </p:nvPr>
        </p:nvSpPr>
        <p:spPr>
          <a:xfrm>
            <a:off x="1109835" y="1420043"/>
            <a:ext cx="3319925" cy="40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3C3C3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9" name="Google Shape;109;p62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 l="40740"/>
          <a:stretch/>
        </p:blipFill>
        <p:spPr>
          <a:xfrm>
            <a:off x="2057400" y="5863260"/>
            <a:ext cx="1113846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111" name="Google Shape;111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5476" y="5879452"/>
            <a:ext cx="1029560" cy="83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>
  <p:cSld name="1_Comparais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3"/>
          <p:cNvSpPr/>
          <p:nvPr/>
        </p:nvSpPr>
        <p:spPr>
          <a:xfrm>
            <a:off x="2253849" y="1404202"/>
            <a:ext cx="2114775" cy="2114775"/>
          </a:xfrm>
          <a:prstGeom prst="ellipse">
            <a:avLst/>
          </a:prstGeom>
          <a:solidFill>
            <a:srgbClr val="F7E822"/>
          </a:solidFill>
          <a:ln>
            <a:noFill/>
          </a:ln>
        </p:spPr>
        <p:txBody>
          <a:bodyPr spcFirstLastPara="1" wrap="square" lIns="0" tIns="28800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fr-FR" sz="3400" b="1" i="0" u="none" strike="noStrike" cap="none">
                <a:solidFill>
                  <a:srgbClr val="231E27"/>
                </a:solidFill>
                <a:latin typeface="Calibri"/>
                <a:ea typeface="Calibri"/>
                <a:cs typeface="Calibri"/>
                <a:sym typeface="Calibri"/>
              </a:rPr>
              <a:t>2 300 000</a:t>
            </a:r>
            <a:endParaRPr sz="3400" b="0" i="0" u="none" strike="noStrike" cap="none">
              <a:solidFill>
                <a:srgbClr val="231E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231E27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fr-FR" sz="2000" b="1" i="0" u="none" strike="noStrike" cap="none" baseline="30000">
                <a:solidFill>
                  <a:srgbClr val="231E2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000" b="1" i="0" u="none" strike="noStrike" cap="none" baseline="30000">
              <a:solidFill>
                <a:srgbClr val="231E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63"/>
          <p:cNvSpPr/>
          <p:nvPr/>
        </p:nvSpPr>
        <p:spPr>
          <a:xfrm>
            <a:off x="5319867" y="1589732"/>
            <a:ext cx="1786027" cy="1786027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231E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fr-FR" sz="4800" b="1" i="0" u="none" strike="noStrike" cap="none">
                <a:solidFill>
                  <a:srgbClr val="231E27"/>
                </a:solidFill>
                <a:latin typeface="Arial"/>
                <a:ea typeface="Arial"/>
                <a:cs typeface="Arial"/>
                <a:sym typeface="Arial"/>
              </a:rPr>
              <a:t>500</a:t>
            </a:r>
            <a:endParaRPr sz="1200" b="0" i="0" u="none" strike="noStrike" cap="none">
              <a:solidFill>
                <a:srgbClr val="231E2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231E27"/>
                </a:solidFill>
                <a:latin typeface="Calibri"/>
                <a:ea typeface="Calibri"/>
                <a:cs typeface="Calibri"/>
                <a:sym typeface="Calibri"/>
              </a:rPr>
              <a:t>écoles</a:t>
            </a:r>
            <a:endParaRPr sz="1500" b="1" i="0" u="none" strike="noStrike" cap="none">
              <a:solidFill>
                <a:srgbClr val="231E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63"/>
          <p:cNvSpPr/>
          <p:nvPr/>
        </p:nvSpPr>
        <p:spPr>
          <a:xfrm>
            <a:off x="8032507" y="1404202"/>
            <a:ext cx="2114775" cy="2114775"/>
          </a:xfrm>
          <a:prstGeom prst="ellipse">
            <a:avLst/>
          </a:prstGeom>
          <a:solidFill>
            <a:srgbClr val="A0C51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fr-FR" sz="4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17,4%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D’économies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d’énergie moyenne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2020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63"/>
          <p:cNvSpPr txBox="1">
            <a:spLocks noGrp="1"/>
          </p:cNvSpPr>
          <p:nvPr>
            <p:ph type="body" idx="1"/>
          </p:nvPr>
        </p:nvSpPr>
        <p:spPr>
          <a:xfrm>
            <a:off x="2051747" y="3678870"/>
            <a:ext cx="2387576" cy="171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63"/>
          <p:cNvSpPr txBox="1">
            <a:spLocks noGrp="1"/>
          </p:cNvSpPr>
          <p:nvPr>
            <p:ph type="body" idx="2"/>
          </p:nvPr>
        </p:nvSpPr>
        <p:spPr>
          <a:xfrm>
            <a:off x="5109426" y="3678870"/>
            <a:ext cx="2206911" cy="171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63"/>
          <p:cNvSpPr txBox="1">
            <a:spLocks noGrp="1"/>
          </p:cNvSpPr>
          <p:nvPr>
            <p:ph type="body" idx="3"/>
          </p:nvPr>
        </p:nvSpPr>
        <p:spPr>
          <a:xfrm>
            <a:off x="7986440" y="3678870"/>
            <a:ext cx="2206911" cy="171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19" name="Google Shape;119;p63"/>
          <p:cNvGrpSpPr/>
          <p:nvPr/>
        </p:nvGrpSpPr>
        <p:grpSpPr>
          <a:xfrm>
            <a:off x="0" y="5739192"/>
            <a:ext cx="12192000" cy="1118809"/>
            <a:chOff x="0" y="5739192"/>
            <a:chExt cx="12192000" cy="1118809"/>
          </a:xfrm>
        </p:grpSpPr>
        <p:pic>
          <p:nvPicPr>
            <p:cNvPr id="120" name="Google Shape;120;p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019687"/>
              <a:ext cx="12192000" cy="8383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p63"/>
            <p:cNvSpPr/>
            <p:nvPr/>
          </p:nvSpPr>
          <p:spPr>
            <a:xfrm>
              <a:off x="867617" y="5739192"/>
              <a:ext cx="2443620" cy="956882"/>
            </a:xfrm>
            <a:prstGeom prst="roundRect">
              <a:avLst>
                <a:gd name="adj" fmla="val 16667"/>
              </a:avLst>
            </a:prstGeom>
            <a:solidFill>
              <a:srgbClr val="231E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63"/>
          <p:cNvSpPr txBox="1">
            <a:spLocks noGrp="1"/>
          </p:cNvSpPr>
          <p:nvPr>
            <p:ph type="title"/>
          </p:nvPr>
        </p:nvSpPr>
        <p:spPr>
          <a:xfrm>
            <a:off x="2554652" y="399759"/>
            <a:ext cx="7082695" cy="83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F6A2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3" name="Google Shape;123;p63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40740"/>
          <a:stretch/>
        </p:blipFill>
        <p:spPr>
          <a:xfrm>
            <a:off x="2057400" y="5863260"/>
            <a:ext cx="1113846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125" name="Google Shape;125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476" y="5879452"/>
            <a:ext cx="1029560" cy="83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 Jaune">
  <p:cSld name="1_Titre et contenu Jaun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4"/>
          <p:cNvSpPr txBox="1">
            <a:spLocks noGrp="1"/>
          </p:cNvSpPr>
          <p:nvPr>
            <p:ph type="body" idx="1"/>
          </p:nvPr>
        </p:nvSpPr>
        <p:spPr>
          <a:xfrm>
            <a:off x="949568" y="214009"/>
            <a:ext cx="11015451" cy="5963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E20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64"/>
          <p:cNvSpPr txBox="1">
            <a:spLocks noGrp="1"/>
          </p:cNvSpPr>
          <p:nvPr>
            <p:ph type="ftr" idx="11"/>
          </p:nvPr>
        </p:nvSpPr>
        <p:spPr>
          <a:xfrm>
            <a:off x="2865987" y="63563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64"/>
          <p:cNvSpPr txBox="1">
            <a:spLocks noGrp="1"/>
          </p:cNvSpPr>
          <p:nvPr>
            <p:ph type="sldNum" idx="12"/>
          </p:nvPr>
        </p:nvSpPr>
        <p:spPr>
          <a:xfrm>
            <a:off x="7266562" y="6356347"/>
            <a:ext cx="21887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30" name="Google Shape;130;p64"/>
          <p:cNvSpPr txBox="1">
            <a:spLocks noGrp="1"/>
          </p:cNvSpPr>
          <p:nvPr>
            <p:ph type="body" idx="2"/>
          </p:nvPr>
        </p:nvSpPr>
        <p:spPr>
          <a:xfrm rot="-5400000">
            <a:off x="-3078000" y="3078000"/>
            <a:ext cx="6876000" cy="720000"/>
          </a:xfrm>
          <a:prstGeom prst="rect">
            <a:avLst/>
          </a:prstGeom>
          <a:solidFill>
            <a:srgbClr val="FFE208"/>
          </a:solidFill>
          <a:ln>
            <a:noFill/>
          </a:ln>
        </p:spPr>
        <p:txBody>
          <a:bodyPr spcFirstLastPara="1" wrap="square" lIns="396000" tIns="3600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7F7F7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1" name="Google Shape;131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54901" y="6100187"/>
            <a:ext cx="741281" cy="679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  <p:sldLayoutId id="2147483658" r:id="rId8"/>
    <p:sldLayoutId id="2147483659" r:id="rId9"/>
    <p:sldLayoutId id="214748366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jp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hyperlink" Target="https://www.programme-cee-actee.fr/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606258" y="4438644"/>
            <a:ext cx="5893933" cy="1217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PRÉSENTATION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A0C519"/>
                </a:solidFill>
              </a:rPr>
              <a:t>ACTEE CUBE.S</a:t>
            </a:r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body" idx="1"/>
          </p:nvPr>
        </p:nvSpPr>
        <p:spPr>
          <a:xfrm>
            <a:off x="606257" y="5785396"/>
            <a:ext cx="6397857" cy="51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fr-FR" dirty="0"/>
              <a:t>11 mars 2024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be1ec5ffc0_0_17"/>
          <p:cNvSpPr txBox="1">
            <a:spLocks noGrp="1"/>
          </p:cNvSpPr>
          <p:nvPr>
            <p:ph type="title"/>
          </p:nvPr>
        </p:nvSpPr>
        <p:spPr>
          <a:xfrm>
            <a:off x="1109827" y="399750"/>
            <a:ext cx="6969600" cy="83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cap="small">
                <a:solidFill>
                  <a:srgbClr val="F6A200"/>
                </a:solidFill>
              </a:rPr>
              <a:t>ACTEE CUBE S : C’EST AUSSI</a:t>
            </a:r>
            <a:endParaRPr cap="small">
              <a:solidFill>
                <a:srgbClr val="F6A2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2be1ec5ffc0_0_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  <p:pic>
        <p:nvPicPr>
          <p:cNvPr id="275" name="Google Shape;275;g2be1ec5ffc0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2150" y="1003000"/>
            <a:ext cx="6003049" cy="485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7"/>
          <p:cNvSpPr/>
          <p:nvPr/>
        </p:nvSpPr>
        <p:spPr>
          <a:xfrm>
            <a:off x="6447459" y="2379073"/>
            <a:ext cx="462608" cy="462608"/>
          </a:xfrm>
          <a:custGeom>
            <a:avLst/>
            <a:gdLst/>
            <a:ahLst/>
            <a:cxnLst/>
            <a:rect l="l" t="t" r="r" b="b"/>
            <a:pathLst>
              <a:path w="942225" h="942225" extrusionOk="0">
                <a:moveTo>
                  <a:pt x="0" y="0"/>
                </a:moveTo>
                <a:lnTo>
                  <a:pt x="942224" y="0"/>
                </a:lnTo>
                <a:lnTo>
                  <a:pt x="942224" y="942224"/>
                </a:lnTo>
                <a:lnTo>
                  <a:pt x="0" y="942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1" name="Google Shape;281;p27"/>
          <p:cNvSpPr txBox="1">
            <a:spLocks noGrp="1"/>
          </p:cNvSpPr>
          <p:nvPr>
            <p:ph type="title"/>
          </p:nvPr>
        </p:nvSpPr>
        <p:spPr>
          <a:xfrm>
            <a:off x="1527144" y="203491"/>
            <a:ext cx="4218048" cy="58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LES LAURÉATS 22/23</a:t>
            </a:r>
            <a:endParaRPr/>
          </a:p>
        </p:txBody>
      </p:sp>
      <p:pic>
        <p:nvPicPr>
          <p:cNvPr id="282" name="Google Shape;282;p27" descr="Podiu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9495" y="1791574"/>
            <a:ext cx="2205167" cy="220516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7"/>
          <p:cNvSpPr txBox="1"/>
          <p:nvPr/>
        </p:nvSpPr>
        <p:spPr>
          <a:xfrm>
            <a:off x="3828873" y="1871366"/>
            <a:ext cx="1632034" cy="10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833C0B"/>
                </a:solidFill>
                <a:latin typeface="Bebas Neue"/>
                <a:ea typeface="Bebas Neue"/>
                <a:cs typeface="Bebas Neue"/>
                <a:sym typeface="Bebas Neue"/>
              </a:rPr>
              <a:t>Cube de Bronze (28,82%) </a:t>
            </a:r>
            <a:endParaRPr sz="2400" b="0" i="0" u="none" strike="noStrike" cap="none">
              <a:solidFill>
                <a:srgbClr val="F6861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0D0D0D"/>
                </a:solidFill>
                <a:latin typeface="Bebas Neue"/>
                <a:ea typeface="Bebas Neue"/>
                <a:cs typeface="Bebas Neue"/>
                <a:sym typeface="Bebas Neue"/>
              </a:rPr>
              <a:t>Groupe scolaire Saint Joseph La salle, Pantin (IDF)</a:t>
            </a:r>
            <a:endParaRPr sz="2400" b="0" i="0" u="none" strike="noStrike" cap="none">
              <a:solidFill>
                <a:srgbClr val="F686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7"/>
          <p:cNvSpPr txBox="1"/>
          <p:nvPr/>
        </p:nvSpPr>
        <p:spPr>
          <a:xfrm>
            <a:off x="2160677" y="1130793"/>
            <a:ext cx="1585284" cy="92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rPr>
              <a:t>Cube d’or  (40,64%) </a:t>
            </a:r>
            <a:endParaRPr sz="2400" b="0" i="0" u="none" strike="noStrike" cap="none">
              <a:solidFill>
                <a:srgbClr val="F6861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0D0D0D"/>
                </a:solidFill>
                <a:latin typeface="Bebas Neue"/>
                <a:ea typeface="Bebas Neue"/>
                <a:cs typeface="Bebas Neue"/>
                <a:sym typeface="Bebas Neue"/>
              </a:rPr>
              <a:t>Ensemble scolaire la salle igny, Igny (IDF)</a:t>
            </a:r>
            <a:endParaRPr sz="2400" b="0" i="0" u="none" strike="noStrike" cap="none">
              <a:solidFill>
                <a:srgbClr val="F686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7"/>
          <p:cNvSpPr txBox="1"/>
          <p:nvPr/>
        </p:nvSpPr>
        <p:spPr>
          <a:xfrm>
            <a:off x="445730" y="1969516"/>
            <a:ext cx="1687586" cy="55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rPr>
              <a:t>Cube d’argent (29,08%) </a:t>
            </a:r>
            <a:endParaRPr sz="2400" b="0" i="0" u="none" strike="noStrike" cap="none">
              <a:solidFill>
                <a:srgbClr val="F6861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0D0D0D"/>
                </a:solidFill>
                <a:latin typeface="Bebas Neue"/>
                <a:ea typeface="Bebas Neue"/>
                <a:cs typeface="Bebas Neue"/>
                <a:sym typeface="Bebas Neue"/>
              </a:rPr>
              <a:t>Collège David Niepce, Sennecey-le-Grand (71)</a:t>
            </a:r>
            <a:endParaRPr sz="2400" b="0" i="0" u="none" strike="noStrike" cap="none">
              <a:solidFill>
                <a:srgbClr val="F686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7"/>
          <p:cNvSpPr txBox="1"/>
          <p:nvPr/>
        </p:nvSpPr>
        <p:spPr>
          <a:xfrm>
            <a:off x="1020806" y="4251920"/>
            <a:ext cx="19488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F58525"/>
                </a:solidFill>
                <a:latin typeface="Bebas Neue"/>
                <a:ea typeface="Bebas Neue"/>
                <a:cs typeface="Bebas Neue"/>
                <a:sym typeface="Bebas Neue"/>
              </a:rPr>
              <a:t>Meilleur évènement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D0D0D"/>
                </a:solidFill>
                <a:latin typeface="Bebas Neue"/>
                <a:ea typeface="Bebas Neue"/>
                <a:cs typeface="Bebas Neue"/>
                <a:sym typeface="Bebas Neue"/>
              </a:rPr>
              <a:t>Collège Sainte-Thérèse, Ecouen (95)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7"/>
          <p:cNvSpPr txBox="1"/>
          <p:nvPr/>
        </p:nvSpPr>
        <p:spPr>
          <a:xfrm>
            <a:off x="3140172" y="4755020"/>
            <a:ext cx="194898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AACF39"/>
                </a:solidFill>
                <a:latin typeface="Bebas Neue"/>
                <a:ea typeface="Bebas Neue"/>
                <a:cs typeface="Bebas Neue"/>
                <a:sym typeface="Bebas Neue"/>
              </a:rPr>
              <a:t>Meilleure intégration au programme pédagogique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D0D0D"/>
                </a:solidFill>
                <a:latin typeface="Bebas Neue"/>
                <a:ea typeface="Bebas Neue"/>
                <a:cs typeface="Bebas Neue"/>
                <a:sym typeface="Bebas Neue"/>
              </a:rPr>
              <a:t>Lycée de la Versoie, Thonon-les-Bains (AuRA)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7"/>
          <p:cNvSpPr txBox="1"/>
          <p:nvPr/>
        </p:nvSpPr>
        <p:spPr>
          <a:xfrm>
            <a:off x="5365824" y="4150494"/>
            <a:ext cx="18893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ED222A"/>
                </a:solidFill>
                <a:latin typeface="Bebas Neue"/>
                <a:ea typeface="Bebas Neue"/>
                <a:cs typeface="Bebas Neue"/>
                <a:sym typeface="Bebas Neue"/>
              </a:rPr>
              <a:t>Meilleure animation générale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D0D0D"/>
                </a:solidFill>
                <a:latin typeface="Bebas Neue"/>
                <a:ea typeface="Bebas Neue"/>
                <a:cs typeface="Bebas Neue"/>
                <a:sym typeface="Bebas Neue"/>
              </a:rPr>
              <a:t>Collège Les Chênes Rouges, Saint-Germain-du-Plain (71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27"/>
          <p:cNvPicPr preferRelativeResize="0"/>
          <p:nvPr/>
        </p:nvPicPr>
        <p:blipFill rotWithShape="1">
          <a:blip r:embed="rId5">
            <a:alphaModFix/>
          </a:blip>
          <a:srcRect l="25285" r="23920" b="47731"/>
          <a:stretch/>
        </p:blipFill>
        <p:spPr>
          <a:xfrm>
            <a:off x="10111091" y="5148075"/>
            <a:ext cx="717676" cy="66833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7"/>
          <p:cNvSpPr txBox="1"/>
          <p:nvPr/>
        </p:nvSpPr>
        <p:spPr>
          <a:xfrm>
            <a:off x="9371780" y="4202979"/>
            <a:ext cx="198633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FFE10A"/>
                </a:solidFill>
                <a:latin typeface="Bebas Neue"/>
                <a:ea typeface="Bebas Neue"/>
                <a:cs typeface="Bebas Neue"/>
                <a:sym typeface="Bebas Neue"/>
              </a:rPr>
              <a:t>Prix spécial Energic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D0D0D"/>
                </a:solidFill>
                <a:latin typeface="Bebas Neue"/>
                <a:ea typeface="Bebas Neue"/>
                <a:cs typeface="Bebas Neue"/>
                <a:sym typeface="Bebas Neue"/>
              </a:rPr>
              <a:t>Lycée Descartes, Montigny-le-bretonneux (IDF)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7"/>
          <p:cNvSpPr txBox="1"/>
          <p:nvPr/>
        </p:nvSpPr>
        <p:spPr>
          <a:xfrm>
            <a:off x="7389822" y="4878131"/>
            <a:ext cx="184725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F58525"/>
                </a:solidFill>
                <a:latin typeface="Bebas Neue"/>
                <a:ea typeface="Bebas Neue"/>
                <a:cs typeface="Bebas Neue"/>
                <a:sym typeface="Bebas Neue"/>
              </a:rPr>
              <a:t>Coup de cœur du jury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D0D0D"/>
                </a:solidFill>
                <a:latin typeface="Bebas Neue"/>
                <a:ea typeface="Bebas Neue"/>
                <a:cs typeface="Bebas Neue"/>
                <a:sym typeface="Bebas Neue"/>
              </a:rPr>
              <a:t>Lycée Yves Thépot, Quimper (BZH)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7"/>
          <p:cNvSpPr txBox="1"/>
          <p:nvPr/>
        </p:nvSpPr>
        <p:spPr>
          <a:xfrm rot="-5400001">
            <a:off x="-1632153" y="3906597"/>
            <a:ext cx="3804546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50" b="0" i="0" u="none" strike="noStrike" cap="none">
                <a:solidFill>
                  <a:srgbClr val="ABD037"/>
                </a:solidFill>
                <a:latin typeface="Bebas Neue"/>
                <a:ea typeface="Bebas Neue"/>
                <a:cs typeface="Bebas Neue"/>
                <a:sym typeface="Bebas Neue"/>
              </a:rPr>
              <a:t>Prix thématiques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3" name="Google Shape;293;p27"/>
          <p:cNvCxnSpPr/>
          <p:nvPr/>
        </p:nvCxnSpPr>
        <p:spPr>
          <a:xfrm rot="10800000" flipH="1">
            <a:off x="50828" y="3954767"/>
            <a:ext cx="12089414" cy="41973"/>
          </a:xfrm>
          <a:prstGeom prst="straightConnector1">
            <a:avLst/>
          </a:prstGeom>
          <a:noFill/>
          <a:ln w="38100" cap="flat" cmpd="sng">
            <a:solidFill>
              <a:srgbClr val="ABD03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294" name="Google Shape;294;p27"/>
          <p:cNvSpPr txBox="1"/>
          <p:nvPr/>
        </p:nvSpPr>
        <p:spPr>
          <a:xfrm>
            <a:off x="10047331" y="2289734"/>
            <a:ext cx="1507331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F58525"/>
                </a:solidFill>
                <a:latin typeface="Bebas Neue"/>
                <a:ea typeface="Bebas Neue"/>
                <a:cs typeface="Bebas Neue"/>
                <a:sym typeface="Bebas Neue"/>
              </a:rPr>
              <a:t>Engagement de la collectivité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58525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D0D0D"/>
                </a:solidFill>
                <a:latin typeface="Bebas Neue"/>
                <a:ea typeface="Bebas Neue"/>
                <a:cs typeface="Bebas Neue"/>
                <a:sym typeface="Bebas Neue"/>
              </a:rPr>
              <a:t>Département des côtes d’Armor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7"/>
          <p:cNvSpPr txBox="1"/>
          <p:nvPr/>
        </p:nvSpPr>
        <p:spPr>
          <a:xfrm>
            <a:off x="6910067" y="2289734"/>
            <a:ext cx="1773858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B3CB06"/>
                </a:solidFill>
                <a:latin typeface="Bebas Neue"/>
                <a:ea typeface="Bebas Neue"/>
                <a:cs typeface="Bebas Neue"/>
                <a:sym typeface="Bebas Neue"/>
              </a:rPr>
              <a:t>Usages et travaux (29%)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B3CB06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D0D0D"/>
                </a:solidFill>
                <a:latin typeface="Bebas Neue"/>
                <a:ea typeface="Bebas Neue"/>
                <a:cs typeface="Bebas Neue"/>
                <a:sym typeface="Bebas Neue"/>
              </a:rPr>
              <a:t>Institut Notre-Dame, Meudon (92)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7"/>
          <p:cNvSpPr txBox="1"/>
          <p:nvPr/>
        </p:nvSpPr>
        <p:spPr>
          <a:xfrm>
            <a:off x="9625162" y="375234"/>
            <a:ext cx="2351671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FFE10A"/>
                </a:solidFill>
                <a:latin typeface="Bebas Neue"/>
                <a:ea typeface="Bebas Neue"/>
                <a:cs typeface="Bebas Neue"/>
                <a:sym typeface="Bebas Neue"/>
              </a:rPr>
              <a:t>CUBE de l’engagement (&gt;25%)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FE10A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Collège Ernest Renan, Minihy-Tréguier (22) : 27,34%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Collège Anne Frank, Miribel (01) : 26,04%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7"/>
          <p:cNvSpPr txBox="1"/>
          <p:nvPr/>
        </p:nvSpPr>
        <p:spPr>
          <a:xfrm rot="-5400001">
            <a:off x="-2855165" y="525038"/>
            <a:ext cx="6261294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50" b="0" i="0" u="none" strike="noStrike" cap="none">
                <a:solidFill>
                  <a:srgbClr val="ABD037"/>
                </a:solidFill>
                <a:latin typeface="Bebas Neue"/>
                <a:ea typeface="Bebas Neue"/>
                <a:cs typeface="Bebas Neue"/>
                <a:sym typeface="Bebas Neue"/>
              </a:rPr>
              <a:t>Prix Economies d’énergie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7"/>
          <p:cNvSpPr txBox="1"/>
          <p:nvPr/>
        </p:nvSpPr>
        <p:spPr>
          <a:xfrm>
            <a:off x="6741697" y="408189"/>
            <a:ext cx="2110597" cy="126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ED222A"/>
                </a:solidFill>
                <a:latin typeface="Bebas Neue"/>
                <a:ea typeface="Bebas Neue"/>
                <a:cs typeface="Bebas Neue"/>
                <a:sym typeface="Bebas Neue"/>
              </a:rPr>
              <a:t>Meilleure Diminution des émissions de GES (45,14%)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ED222A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ED222A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fr-FR" sz="1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Collège anatole France, Les Pavillons-sous-Bois (93)</a:t>
            </a:r>
            <a:endParaRPr sz="1600" b="0" i="0" u="none" strike="noStrike" cap="none">
              <a:solidFill>
                <a:srgbClr val="0D0D0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99" name="Google Shape;299;p27"/>
          <p:cNvSpPr/>
          <p:nvPr/>
        </p:nvSpPr>
        <p:spPr>
          <a:xfrm>
            <a:off x="3817882" y="4325995"/>
            <a:ext cx="561612" cy="415593"/>
          </a:xfrm>
          <a:custGeom>
            <a:avLst/>
            <a:gdLst/>
            <a:ahLst/>
            <a:cxnLst/>
            <a:rect l="l" t="t" r="r" b="b"/>
            <a:pathLst>
              <a:path w="1173309" h="868249" extrusionOk="0">
                <a:moveTo>
                  <a:pt x="0" y="0"/>
                </a:moveTo>
                <a:lnTo>
                  <a:pt x="1173310" y="0"/>
                </a:lnTo>
                <a:lnTo>
                  <a:pt x="1173310" y="868248"/>
                </a:lnTo>
                <a:lnTo>
                  <a:pt x="0" y="868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00" name="Google Shape;300;p27"/>
          <p:cNvSpPr/>
          <p:nvPr/>
        </p:nvSpPr>
        <p:spPr>
          <a:xfrm>
            <a:off x="9016826" y="408189"/>
            <a:ext cx="709908" cy="467652"/>
          </a:xfrm>
          <a:custGeom>
            <a:avLst/>
            <a:gdLst/>
            <a:ahLst/>
            <a:cxnLst/>
            <a:rect l="l" t="t" r="r" b="b"/>
            <a:pathLst>
              <a:path w="1052097" h="693069" extrusionOk="0">
                <a:moveTo>
                  <a:pt x="0" y="0"/>
                </a:moveTo>
                <a:lnTo>
                  <a:pt x="1052098" y="0"/>
                </a:lnTo>
                <a:lnTo>
                  <a:pt x="1052098" y="693069"/>
                </a:lnTo>
                <a:lnTo>
                  <a:pt x="0" y="693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01" name="Google Shape;301;p27"/>
          <p:cNvSpPr/>
          <p:nvPr/>
        </p:nvSpPr>
        <p:spPr>
          <a:xfrm>
            <a:off x="9368066" y="2374029"/>
            <a:ext cx="709908" cy="467652"/>
          </a:xfrm>
          <a:custGeom>
            <a:avLst/>
            <a:gdLst/>
            <a:ahLst/>
            <a:cxnLst/>
            <a:rect l="l" t="t" r="r" b="b"/>
            <a:pathLst>
              <a:path w="1052097" h="693069" extrusionOk="0">
                <a:moveTo>
                  <a:pt x="0" y="0"/>
                </a:moveTo>
                <a:lnTo>
                  <a:pt x="1052098" y="0"/>
                </a:lnTo>
                <a:lnTo>
                  <a:pt x="1052098" y="693069"/>
                </a:lnTo>
                <a:lnTo>
                  <a:pt x="0" y="693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02" name="Google Shape;302;p27"/>
          <p:cNvSpPr/>
          <p:nvPr/>
        </p:nvSpPr>
        <p:spPr>
          <a:xfrm>
            <a:off x="7879562" y="4225642"/>
            <a:ext cx="723781" cy="617023"/>
          </a:xfrm>
          <a:custGeom>
            <a:avLst/>
            <a:gdLst/>
            <a:ahLst/>
            <a:cxnLst/>
            <a:rect l="l" t="t" r="r" b="b"/>
            <a:pathLst>
              <a:path w="1167090" h="994944" extrusionOk="0">
                <a:moveTo>
                  <a:pt x="0" y="0"/>
                </a:moveTo>
                <a:lnTo>
                  <a:pt x="1167090" y="0"/>
                </a:lnTo>
                <a:lnTo>
                  <a:pt x="1167090" y="994944"/>
                </a:lnTo>
                <a:lnTo>
                  <a:pt x="0" y="9949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03" name="Google Shape;303;p27"/>
          <p:cNvSpPr/>
          <p:nvPr/>
        </p:nvSpPr>
        <p:spPr>
          <a:xfrm>
            <a:off x="5977411" y="5484316"/>
            <a:ext cx="701352" cy="579492"/>
          </a:xfrm>
          <a:custGeom>
            <a:avLst/>
            <a:gdLst/>
            <a:ahLst/>
            <a:cxnLst/>
            <a:rect l="l" t="t" r="r" b="b"/>
            <a:pathLst>
              <a:path w="942529" h="778765" extrusionOk="0">
                <a:moveTo>
                  <a:pt x="0" y="0"/>
                </a:moveTo>
                <a:lnTo>
                  <a:pt x="942529" y="0"/>
                </a:lnTo>
                <a:lnTo>
                  <a:pt x="942529" y="778765"/>
                </a:lnTo>
                <a:lnTo>
                  <a:pt x="0" y="7787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04" name="Google Shape;304;p27"/>
          <p:cNvSpPr/>
          <p:nvPr/>
        </p:nvSpPr>
        <p:spPr>
          <a:xfrm>
            <a:off x="6335828" y="415638"/>
            <a:ext cx="482673" cy="558885"/>
          </a:xfrm>
          <a:custGeom>
            <a:avLst/>
            <a:gdLst/>
            <a:ahLst/>
            <a:cxnLst/>
            <a:rect l="l" t="t" r="r" b="b"/>
            <a:pathLst>
              <a:path w="933304" h="1080668" extrusionOk="0">
                <a:moveTo>
                  <a:pt x="0" y="0"/>
                </a:moveTo>
                <a:lnTo>
                  <a:pt x="933304" y="0"/>
                </a:lnTo>
                <a:lnTo>
                  <a:pt x="933304" y="1080668"/>
                </a:lnTo>
                <a:lnTo>
                  <a:pt x="0" y="10806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05" name="Google Shape;305;p27"/>
          <p:cNvSpPr/>
          <p:nvPr/>
        </p:nvSpPr>
        <p:spPr>
          <a:xfrm>
            <a:off x="1598383" y="5082594"/>
            <a:ext cx="607192" cy="607192"/>
          </a:xfrm>
          <a:custGeom>
            <a:avLst/>
            <a:gdLst/>
            <a:ahLst/>
            <a:cxnLst/>
            <a:rect l="l" t="t" r="r" b="b"/>
            <a:pathLst>
              <a:path w="786410" h="786410" extrusionOk="0">
                <a:moveTo>
                  <a:pt x="0" y="0"/>
                </a:moveTo>
                <a:lnTo>
                  <a:pt x="786410" y="0"/>
                </a:lnTo>
                <a:lnTo>
                  <a:pt x="786410" y="786411"/>
                </a:lnTo>
                <a:lnTo>
                  <a:pt x="0" y="7864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1"/>
          <p:cNvPicPr preferRelativeResize="0"/>
          <p:nvPr/>
        </p:nvPicPr>
        <p:blipFill rotWithShape="1">
          <a:blip r:embed="rId3">
            <a:alphaModFix/>
          </a:blip>
          <a:srcRect r="22925"/>
          <a:stretch/>
        </p:blipFill>
        <p:spPr>
          <a:xfrm>
            <a:off x="5778743" y="303050"/>
            <a:ext cx="6137956" cy="5727316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1"/>
          <p:cNvSpPr txBox="1">
            <a:spLocks noGrp="1"/>
          </p:cNvSpPr>
          <p:nvPr>
            <p:ph type="title"/>
          </p:nvPr>
        </p:nvSpPr>
        <p:spPr>
          <a:xfrm>
            <a:off x="1109818" y="303050"/>
            <a:ext cx="5562300" cy="83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F6A200"/>
                </a:solidFill>
              </a:rPr>
              <a:t>DES LYCEES ET COLLEGES ENGAGÉS PARTOUT EN FRANCE</a:t>
            </a:r>
            <a:endParaRPr>
              <a:solidFill>
                <a:srgbClr val="F6A200"/>
              </a:solidFill>
            </a:endParaRPr>
          </a:p>
        </p:txBody>
      </p:sp>
      <p:pic>
        <p:nvPicPr>
          <p:cNvPr id="312" name="Google Shape;312;p31"/>
          <p:cNvPicPr preferRelativeResize="0"/>
          <p:nvPr/>
        </p:nvPicPr>
        <p:blipFill rotWithShape="1">
          <a:blip r:embed="rId4">
            <a:alphaModFix/>
          </a:blip>
          <a:srcRect l="24431" t="33593" r="35826" b="15555"/>
          <a:stretch/>
        </p:blipFill>
        <p:spPr>
          <a:xfrm>
            <a:off x="4267276" y="4183328"/>
            <a:ext cx="1796844" cy="159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1"/>
          <p:cNvPicPr preferRelativeResize="0"/>
          <p:nvPr/>
        </p:nvPicPr>
        <p:blipFill rotWithShape="1">
          <a:blip r:embed="rId5">
            <a:alphaModFix/>
          </a:blip>
          <a:srcRect l="75763" t="7937" r="4493" b="64399"/>
          <a:stretch/>
        </p:blipFill>
        <p:spPr>
          <a:xfrm>
            <a:off x="4380013" y="2051913"/>
            <a:ext cx="1188389" cy="116068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1"/>
          <p:cNvSpPr txBox="1"/>
          <p:nvPr/>
        </p:nvSpPr>
        <p:spPr>
          <a:xfrm>
            <a:off x="4380013" y="3955461"/>
            <a:ext cx="1796844" cy="1729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Réunion</a:t>
            </a:r>
            <a:endParaRPr sz="1600" b="0" i="0" u="none" strike="noStrike" cap="none">
              <a:solidFill>
                <a:srgbClr val="2925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1"/>
          <p:cNvSpPr txBox="1"/>
          <p:nvPr/>
        </p:nvSpPr>
        <p:spPr>
          <a:xfrm>
            <a:off x="343286" y="2643198"/>
            <a:ext cx="2949643" cy="156962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585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1138 établissements</a:t>
            </a:r>
            <a:endParaRPr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71 collectivités</a:t>
            </a:r>
            <a:endParaRPr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425 000 élèves touchés par le challenge</a:t>
            </a:r>
            <a:endParaRPr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10 % d’économie d’énergie en moyenne</a:t>
            </a:r>
            <a:endParaRPr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6" name="Google Shape;31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>
          <a:extLst>
            <a:ext uri="{FF2B5EF4-FFF2-40B4-BE49-F238E27FC236}">
              <a16:creationId xmlns:a16="http://schemas.microsoft.com/office/drawing/2014/main" id="{260BBEF2-F53D-A5C2-33E7-ECB446730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9">
            <a:extLst>
              <a:ext uri="{FF2B5EF4-FFF2-40B4-BE49-F238E27FC236}">
                <a16:creationId xmlns:a16="http://schemas.microsoft.com/office/drawing/2014/main" id="{A14FE9F4-A89C-758F-EEFF-09A1B26EF0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3713" y="584607"/>
            <a:ext cx="10607244" cy="4845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2 ANS POUR ETRE AUTONOME SUR LES ECONOMIES D’ENERGIE</a:t>
            </a:r>
            <a:endParaRPr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4D6B9C7-9A60-16C9-CE9A-014DD0335339}"/>
              </a:ext>
            </a:extLst>
          </p:cNvPr>
          <p:cNvGrpSpPr/>
          <p:nvPr/>
        </p:nvGrpSpPr>
        <p:grpSpPr>
          <a:xfrm>
            <a:off x="1013713" y="3424995"/>
            <a:ext cx="10215167" cy="2144188"/>
            <a:chOff x="1013713" y="3424995"/>
            <a:chExt cx="10215167" cy="2144188"/>
          </a:xfrm>
        </p:grpSpPr>
        <p:sp>
          <p:nvSpPr>
            <p:cNvPr id="322" name="Google Shape;322;p29">
              <a:extLst>
                <a:ext uri="{FF2B5EF4-FFF2-40B4-BE49-F238E27FC236}">
                  <a16:creationId xmlns:a16="http://schemas.microsoft.com/office/drawing/2014/main" id="{93E36867-66F0-C501-DEE9-48B7478F1838}"/>
                </a:ext>
              </a:extLst>
            </p:cNvPr>
            <p:cNvSpPr/>
            <p:nvPr/>
          </p:nvSpPr>
          <p:spPr>
            <a:xfrm>
              <a:off x="1013713" y="3426152"/>
              <a:ext cx="10215167" cy="1452861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F6A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9">
              <a:extLst>
                <a:ext uri="{FF2B5EF4-FFF2-40B4-BE49-F238E27FC236}">
                  <a16:creationId xmlns:a16="http://schemas.microsoft.com/office/drawing/2014/main" id="{0E87F623-5D0B-1BE4-11E2-562A3975C053}"/>
                </a:ext>
              </a:extLst>
            </p:cNvPr>
            <p:cNvSpPr/>
            <p:nvPr/>
          </p:nvSpPr>
          <p:spPr>
            <a:xfrm>
              <a:off x="1898810" y="3424995"/>
              <a:ext cx="3722691" cy="1319703"/>
            </a:xfrm>
            <a:prstGeom prst="rect">
              <a:avLst/>
            </a:prstGeom>
            <a:solidFill>
              <a:srgbClr val="AAC81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 an </a:t>
              </a:r>
              <a:r>
                <a:rPr lang="fr-FR" sz="20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 </a:t>
              </a:r>
              <a:r>
                <a:rPr lang="fr-FR" sz="20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concours</a:t>
              </a:r>
              <a:r>
                <a:rPr lang="fr-FR" sz="20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avec </a:t>
              </a:r>
              <a:r>
                <a:rPr lang="fr-FR" sz="20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accompagnement</a:t>
              </a:r>
              <a:endParaRPr dirty="0"/>
            </a:p>
          </p:txBody>
        </p:sp>
        <p:sp>
          <p:nvSpPr>
            <p:cNvPr id="324" name="Google Shape;324;p29">
              <a:extLst>
                <a:ext uri="{FF2B5EF4-FFF2-40B4-BE49-F238E27FC236}">
                  <a16:creationId xmlns:a16="http://schemas.microsoft.com/office/drawing/2014/main" id="{37F1A733-5085-7292-CB11-4CFF6314D19D}"/>
                </a:ext>
              </a:extLst>
            </p:cNvPr>
            <p:cNvSpPr/>
            <p:nvPr/>
          </p:nvSpPr>
          <p:spPr>
            <a:xfrm>
              <a:off x="5785936" y="3431223"/>
              <a:ext cx="3816162" cy="1319703"/>
            </a:xfrm>
            <a:prstGeom prst="rect">
              <a:avLst/>
            </a:prstGeom>
            <a:solidFill>
              <a:srgbClr val="AAC81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Suivi dans la durée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des performances sur </a:t>
              </a:r>
              <a:r>
                <a:rPr lang="fr-FR" sz="2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 an</a:t>
              </a:r>
              <a:endParaRPr dirty="0"/>
            </a:p>
          </p:txBody>
        </p:sp>
        <p:sp>
          <p:nvSpPr>
            <p:cNvPr id="325" name="Google Shape;325;p29">
              <a:extLst>
                <a:ext uri="{FF2B5EF4-FFF2-40B4-BE49-F238E27FC236}">
                  <a16:creationId xmlns:a16="http://schemas.microsoft.com/office/drawing/2014/main" id="{E3A617A5-343A-1A22-2851-16B677EE7745}"/>
                </a:ext>
              </a:extLst>
            </p:cNvPr>
            <p:cNvSpPr/>
            <p:nvPr/>
          </p:nvSpPr>
          <p:spPr>
            <a:xfrm>
              <a:off x="5785936" y="4755997"/>
              <a:ext cx="3898589" cy="77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00" b="0" i="0" u="none" strike="noStrike" cap="none" dirty="0">
                  <a:solidFill>
                    <a:srgbClr val="F6A200"/>
                  </a:solidFill>
                  <a:latin typeface="Arial"/>
                  <a:ea typeface="Arial"/>
                  <a:cs typeface="Arial"/>
                  <a:sym typeface="Arial"/>
                </a:rPr>
                <a:t>Puis, </a:t>
              </a:r>
              <a:r>
                <a:rPr lang="fr-FR" sz="2000" b="1" i="0" u="none" strike="noStrike" cap="none" dirty="0">
                  <a:solidFill>
                    <a:srgbClr val="F6A200"/>
                  </a:solidFill>
                  <a:latin typeface="Arial"/>
                  <a:ea typeface="Arial"/>
                  <a:cs typeface="Arial"/>
                  <a:sym typeface="Arial"/>
                </a:rPr>
                <a:t>ancrer et améliorer</a:t>
              </a:r>
              <a:endParaRPr dirty="0">
                <a:solidFill>
                  <a:srgbClr val="F6A200"/>
                </a:solidFill>
              </a:endParaRPr>
            </a:p>
          </p:txBody>
        </p:sp>
        <p:sp>
          <p:nvSpPr>
            <p:cNvPr id="326" name="Google Shape;326;p29">
              <a:extLst>
                <a:ext uri="{FF2B5EF4-FFF2-40B4-BE49-F238E27FC236}">
                  <a16:creationId xmlns:a16="http://schemas.microsoft.com/office/drawing/2014/main" id="{6B015E55-D45B-7FC6-F425-D60357330D87}"/>
                </a:ext>
              </a:extLst>
            </p:cNvPr>
            <p:cNvSpPr/>
            <p:nvPr/>
          </p:nvSpPr>
          <p:spPr>
            <a:xfrm>
              <a:off x="1985219" y="4705367"/>
              <a:ext cx="3636282" cy="863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 b="1" i="0" u="none" strike="noStrike" cap="none" dirty="0">
                  <a:solidFill>
                    <a:srgbClr val="F6A200"/>
                  </a:solidFill>
                  <a:latin typeface="Arial"/>
                  <a:ea typeface="Arial"/>
                  <a:cs typeface="Arial"/>
                  <a:sym typeface="Arial"/>
                </a:rPr>
                <a:t>Le grand accélérateur !</a:t>
              </a:r>
              <a:endParaRPr dirty="0">
                <a:solidFill>
                  <a:srgbClr val="F6A200"/>
                </a:solidFill>
              </a:endParaRPr>
            </a:p>
          </p:txBody>
        </p:sp>
      </p:grpSp>
      <p:sp>
        <p:nvSpPr>
          <p:cNvPr id="342" name="Google Shape;342;p29">
            <a:extLst>
              <a:ext uri="{FF2B5EF4-FFF2-40B4-BE49-F238E27FC236}">
                <a16:creationId xmlns:a16="http://schemas.microsoft.com/office/drawing/2014/main" id="{BF07F711-EFF8-93FF-0296-9796A6D2A22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  <p:sp>
        <p:nvSpPr>
          <p:cNvPr id="343" name="Google Shape;343;p29">
            <a:extLst>
              <a:ext uri="{FF2B5EF4-FFF2-40B4-BE49-F238E27FC236}">
                <a16:creationId xmlns:a16="http://schemas.microsoft.com/office/drawing/2014/main" id="{1D7D6AA3-36F5-FB17-A3D1-DF9C252F2088}"/>
              </a:ext>
            </a:extLst>
          </p:cNvPr>
          <p:cNvSpPr txBox="1"/>
          <p:nvPr/>
        </p:nvSpPr>
        <p:spPr>
          <a:xfrm>
            <a:off x="938386" y="1388572"/>
            <a:ext cx="1021516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 dirty="0">
                <a:solidFill>
                  <a:srgbClr val="3C3C3B"/>
                </a:solidFill>
                <a:latin typeface="Arial"/>
                <a:ea typeface="Arial"/>
                <a:cs typeface="Arial"/>
                <a:sym typeface="Arial"/>
              </a:rPr>
              <a:t>Pour une action </a:t>
            </a:r>
            <a:r>
              <a:rPr lang="fr-FR" sz="1600" b="1" i="0" u="none" strike="noStrike" cap="none" dirty="0">
                <a:solidFill>
                  <a:srgbClr val="3C3C3B"/>
                </a:solidFill>
                <a:latin typeface="Arial"/>
                <a:ea typeface="Arial"/>
                <a:cs typeface="Arial"/>
                <a:sym typeface="Arial"/>
              </a:rPr>
              <a:t>rapide, efficace </a:t>
            </a:r>
            <a:r>
              <a:rPr lang="fr-FR" sz="1600" b="0" i="0" u="none" strike="noStrike" cap="none" dirty="0">
                <a:solidFill>
                  <a:srgbClr val="3C3C3B"/>
                </a:solidFill>
                <a:latin typeface="Arial"/>
                <a:ea typeface="Arial"/>
                <a:cs typeface="Arial"/>
                <a:sym typeface="Arial"/>
              </a:rPr>
              <a:t>en actionnant des leviers considérés comme difficiles à mobiliser et pourtant </a:t>
            </a:r>
            <a:r>
              <a:rPr lang="fr-FR" sz="1600" b="1" i="0" u="none" strike="noStrike" cap="none" dirty="0">
                <a:solidFill>
                  <a:srgbClr val="3C3C3B"/>
                </a:solidFill>
                <a:latin typeface="Arial"/>
                <a:ea typeface="Arial"/>
                <a:cs typeface="Arial"/>
                <a:sym typeface="Arial"/>
              </a:rPr>
              <a:t>essentiels à la pérennité </a:t>
            </a:r>
            <a:r>
              <a:rPr lang="fr-FR" sz="1600" b="0" i="0" u="none" strike="noStrike" cap="none" dirty="0">
                <a:solidFill>
                  <a:srgbClr val="3C3C3B"/>
                </a:solidFill>
                <a:latin typeface="Arial"/>
                <a:ea typeface="Arial"/>
                <a:cs typeface="Arial"/>
                <a:sym typeface="Arial"/>
              </a:rPr>
              <a:t>de toute démarche d’économie d’énergie !</a:t>
            </a:r>
            <a:endParaRPr dirty="0">
              <a:solidFill>
                <a:srgbClr val="3C3C3B"/>
              </a:solidFill>
            </a:endParaRPr>
          </a:p>
        </p:txBody>
      </p:sp>
      <p:sp>
        <p:nvSpPr>
          <p:cNvPr id="347" name="Google Shape;347;p29">
            <a:extLst>
              <a:ext uri="{FF2B5EF4-FFF2-40B4-BE49-F238E27FC236}">
                <a16:creationId xmlns:a16="http://schemas.microsoft.com/office/drawing/2014/main" id="{1517A13A-49A6-A046-BEAD-C012A4535976}"/>
              </a:ext>
            </a:extLst>
          </p:cNvPr>
          <p:cNvSpPr txBox="1"/>
          <p:nvPr/>
        </p:nvSpPr>
        <p:spPr>
          <a:xfrm>
            <a:off x="3199156" y="7354834"/>
            <a:ext cx="23232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Championnat et remise de prix</a:t>
            </a:r>
            <a:endParaRPr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F668B31-EB82-E692-0118-8C2EF764B107}"/>
              </a:ext>
            </a:extLst>
          </p:cNvPr>
          <p:cNvGrpSpPr/>
          <p:nvPr/>
        </p:nvGrpSpPr>
        <p:grpSpPr>
          <a:xfrm>
            <a:off x="8498542" y="2142662"/>
            <a:ext cx="2294036" cy="654487"/>
            <a:chOff x="403429" y="4635211"/>
            <a:chExt cx="2294036" cy="654487"/>
          </a:xfrm>
        </p:grpSpPr>
        <p:pic>
          <p:nvPicPr>
            <p:cNvPr id="8" name="Google Shape;327;p29">
              <a:extLst>
                <a:ext uri="{FF2B5EF4-FFF2-40B4-BE49-F238E27FC236}">
                  <a16:creationId xmlns:a16="http://schemas.microsoft.com/office/drawing/2014/main" id="{26EE2D3A-88C6-4866-A2E9-01E087AAF8B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3429" y="4635211"/>
              <a:ext cx="654487" cy="6544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39;p29">
              <a:extLst>
                <a:ext uri="{FF2B5EF4-FFF2-40B4-BE49-F238E27FC236}">
                  <a16:creationId xmlns:a16="http://schemas.microsoft.com/office/drawing/2014/main" id="{6A3B4C16-BEF1-0748-26EA-8494A6F71F9A}"/>
                </a:ext>
              </a:extLst>
            </p:cNvPr>
            <p:cNvSpPr txBox="1"/>
            <p:nvPr/>
          </p:nvSpPr>
          <p:spPr>
            <a:xfrm>
              <a:off x="947565" y="4749734"/>
              <a:ext cx="1749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00" b="1" i="0" u="none" strike="noStrike" cap="none" dirty="0">
                  <a:solidFill>
                    <a:srgbClr val="5DB1A1"/>
                  </a:solidFill>
                  <a:latin typeface="Arial"/>
                  <a:ea typeface="Arial"/>
                  <a:cs typeface="Arial"/>
                  <a:sym typeface="Arial"/>
                </a:rPr>
                <a:t>Exploitation</a:t>
              </a:r>
              <a:endParaRPr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5AC6A72-F15C-96EF-F80F-5103554905F8}"/>
              </a:ext>
            </a:extLst>
          </p:cNvPr>
          <p:cNvGrpSpPr/>
          <p:nvPr/>
        </p:nvGrpSpPr>
        <p:grpSpPr>
          <a:xfrm>
            <a:off x="5137113" y="2217780"/>
            <a:ext cx="2385195" cy="632728"/>
            <a:chOff x="633984" y="4095336"/>
            <a:chExt cx="2385195" cy="632728"/>
          </a:xfrm>
        </p:grpSpPr>
        <p:pic>
          <p:nvPicPr>
            <p:cNvPr id="9" name="Google Shape;328;p29">
              <a:extLst>
                <a:ext uri="{FF2B5EF4-FFF2-40B4-BE49-F238E27FC236}">
                  <a16:creationId xmlns:a16="http://schemas.microsoft.com/office/drawing/2014/main" id="{F7E7C95B-1168-74D8-69A1-1EA5C73EC79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3984" y="4095336"/>
              <a:ext cx="632728" cy="6327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40;p29">
              <a:extLst>
                <a:ext uri="{FF2B5EF4-FFF2-40B4-BE49-F238E27FC236}">
                  <a16:creationId xmlns:a16="http://schemas.microsoft.com/office/drawing/2014/main" id="{B5C8EBC9-0D63-1EDB-80F9-5B12223F4D35}"/>
                </a:ext>
              </a:extLst>
            </p:cNvPr>
            <p:cNvSpPr txBox="1"/>
            <p:nvPr/>
          </p:nvSpPr>
          <p:spPr>
            <a:xfrm>
              <a:off x="1269279" y="4203036"/>
              <a:ext cx="1749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00" b="1" i="0" u="none" strike="noStrike" cap="none" dirty="0">
                  <a:solidFill>
                    <a:srgbClr val="EE7F00"/>
                  </a:solidFill>
                  <a:latin typeface="Arial"/>
                  <a:ea typeface="Arial"/>
                  <a:cs typeface="Arial"/>
                  <a:sym typeface="Arial"/>
                </a:rPr>
                <a:t>Usage</a:t>
              </a:r>
              <a:endParaRPr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9E72879-F39F-DD55-F070-A7833BA98243}"/>
              </a:ext>
            </a:extLst>
          </p:cNvPr>
          <p:cNvGrpSpPr/>
          <p:nvPr/>
        </p:nvGrpSpPr>
        <p:grpSpPr>
          <a:xfrm>
            <a:off x="1146617" y="2142662"/>
            <a:ext cx="2786071" cy="707846"/>
            <a:chOff x="401789" y="2943383"/>
            <a:chExt cx="2786071" cy="707846"/>
          </a:xfrm>
        </p:grpSpPr>
        <p:sp>
          <p:nvSpPr>
            <p:cNvPr id="15" name="Google Shape;341;p29">
              <a:extLst>
                <a:ext uri="{FF2B5EF4-FFF2-40B4-BE49-F238E27FC236}">
                  <a16:creationId xmlns:a16="http://schemas.microsoft.com/office/drawing/2014/main" id="{44359BDE-8DB7-CA50-FF6F-4A0F206AF7B9}"/>
                </a:ext>
              </a:extLst>
            </p:cNvPr>
            <p:cNvSpPr txBox="1"/>
            <p:nvPr/>
          </p:nvSpPr>
          <p:spPr>
            <a:xfrm>
              <a:off x="1034517" y="2943383"/>
              <a:ext cx="215334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00" b="1" i="0" u="none" strike="noStrike" cap="none" dirty="0">
                  <a:solidFill>
                    <a:srgbClr val="70747D"/>
                  </a:solidFill>
                  <a:latin typeface="Arial"/>
                  <a:ea typeface="Arial"/>
                  <a:cs typeface="Arial"/>
                  <a:sym typeface="Arial"/>
                </a:rPr>
                <a:t>Sensibilisation</a:t>
              </a:r>
              <a:endParaRPr sz="2000" b="1" dirty="0">
                <a:solidFill>
                  <a:srgbClr val="70747D"/>
                </a:solidFill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00" b="1" i="0" u="none" strike="noStrike" cap="none" dirty="0">
                  <a:solidFill>
                    <a:srgbClr val="70747D"/>
                  </a:solidFill>
                  <a:latin typeface="Arial"/>
                  <a:ea typeface="Arial"/>
                  <a:cs typeface="Arial"/>
                  <a:sym typeface="Arial"/>
                </a:rPr>
                <a:t>Education</a:t>
              </a:r>
              <a:endParaRPr dirty="0"/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383A585-01F6-3066-0E00-F14466E74CAD}"/>
                </a:ext>
              </a:extLst>
            </p:cNvPr>
            <p:cNvSpPr/>
            <p:nvPr/>
          </p:nvSpPr>
          <p:spPr>
            <a:xfrm>
              <a:off x="403429" y="2982734"/>
              <a:ext cx="615600" cy="615513"/>
            </a:xfrm>
            <a:prstGeom prst="roundRect">
              <a:avLst>
                <a:gd name="adj" fmla="val 23577"/>
              </a:avLst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Graphique 17" descr="Classe avec un remplissage uni">
              <a:extLst>
                <a:ext uri="{FF2B5EF4-FFF2-40B4-BE49-F238E27FC236}">
                  <a16:creationId xmlns:a16="http://schemas.microsoft.com/office/drawing/2014/main" id="{F10D904F-19BC-543E-0B8E-CDBC433E7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1789" y="3036566"/>
              <a:ext cx="545776" cy="54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957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0"/>
          <p:cNvSpPr txBox="1">
            <a:spLocks noGrp="1"/>
          </p:cNvSpPr>
          <p:nvPr>
            <p:ph type="title"/>
          </p:nvPr>
        </p:nvSpPr>
        <p:spPr>
          <a:xfrm>
            <a:off x="988456" y="404310"/>
            <a:ext cx="10093709" cy="8331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latin typeface="Arial"/>
                <a:ea typeface="Arial"/>
                <a:cs typeface="Arial"/>
                <a:sym typeface="Arial"/>
              </a:rPr>
              <a:t>Synthèse de la méthode de calcul des économies</a:t>
            </a:r>
            <a:endParaRPr dirty="0"/>
          </a:p>
        </p:txBody>
      </p:sp>
      <p:sp>
        <p:nvSpPr>
          <p:cNvPr id="402" name="Google Shape;402;p30"/>
          <p:cNvSpPr txBox="1">
            <a:spLocks noGrp="1"/>
          </p:cNvSpPr>
          <p:nvPr>
            <p:ph type="body" idx="1"/>
          </p:nvPr>
        </p:nvSpPr>
        <p:spPr>
          <a:xfrm>
            <a:off x="988456" y="883194"/>
            <a:ext cx="9909715" cy="40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indent="0">
              <a:buSzPts val="1800"/>
            </a:pPr>
            <a:r>
              <a:rPr lang="fr-FR" sz="200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Comparer sa consommation réelle par rapport à une consommation de référence ajustée</a:t>
            </a:r>
          </a:p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434" name="Google Shape;434;p30"/>
          <p:cNvSpPr/>
          <p:nvPr/>
        </p:nvSpPr>
        <p:spPr>
          <a:xfrm>
            <a:off x="8263568" y="4568441"/>
            <a:ext cx="642577" cy="6823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8525"/>
          </a:solidFill>
          <a:ln>
            <a:noFill/>
          </a:ln>
        </p:spPr>
        <p:txBody>
          <a:bodyPr spcFirstLastPara="1" wrap="square" lIns="81200" tIns="40600" rIns="81200" bIns="40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9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5" name="Google Shape;435;p30"/>
          <p:cNvGrpSpPr/>
          <p:nvPr/>
        </p:nvGrpSpPr>
        <p:grpSpPr>
          <a:xfrm>
            <a:off x="5349264" y="4080673"/>
            <a:ext cx="2638342" cy="1590776"/>
            <a:chOff x="7461165" y="3698085"/>
            <a:chExt cx="2952674" cy="1734980"/>
          </a:xfrm>
        </p:grpSpPr>
        <p:pic>
          <p:nvPicPr>
            <p:cNvPr id="436" name="Google Shape;436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61165" y="3790841"/>
              <a:ext cx="2952674" cy="1642224"/>
            </a:xfrm>
            <a:prstGeom prst="rect">
              <a:avLst/>
            </a:prstGeom>
            <a:solidFill>
              <a:srgbClr val="F6001D"/>
            </a:solidFill>
            <a:ln>
              <a:noFill/>
            </a:ln>
          </p:spPr>
        </p:pic>
        <p:sp>
          <p:nvSpPr>
            <p:cNvPr id="437" name="Google Shape;437;p30"/>
            <p:cNvSpPr/>
            <p:nvPr/>
          </p:nvSpPr>
          <p:spPr>
            <a:xfrm rot="5400000">
              <a:off x="8641423" y="3644328"/>
              <a:ext cx="592158" cy="69967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58525"/>
            </a:solidFill>
            <a:ln>
              <a:noFill/>
            </a:ln>
          </p:spPr>
          <p:txBody>
            <a:bodyPr spcFirstLastPara="1" wrap="square" lIns="81200" tIns="40600" rIns="81200" bIns="406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1" name="Google Shape;441;p30"/>
          <p:cNvSpPr txBox="1"/>
          <p:nvPr/>
        </p:nvSpPr>
        <p:spPr>
          <a:xfrm>
            <a:off x="449777" y="4111209"/>
            <a:ext cx="3372592" cy="1646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880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i="1" u="sng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 savoir </a:t>
            </a:r>
            <a:r>
              <a:rPr lang="fr-FR" sz="1600" i="1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Grâce à la signature d’un mandat, les données (historiques et mensuelles) de gaz et d’électricité peuvent être remontées automatiquement ! </a:t>
            </a:r>
            <a:endParaRPr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i="0" u="none" strike="noStrike" cap="none"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i="0" u="none" strike="noStrike" cap="none"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42" name="Google Shape;44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E7F9A78-6830-E6A7-18C5-A35B80694AB7}"/>
              </a:ext>
            </a:extLst>
          </p:cNvPr>
          <p:cNvGrpSpPr/>
          <p:nvPr/>
        </p:nvGrpSpPr>
        <p:grpSpPr>
          <a:xfrm>
            <a:off x="1437186" y="1416628"/>
            <a:ext cx="9317627" cy="2356329"/>
            <a:chOff x="3039123" y="1739592"/>
            <a:chExt cx="9317627" cy="2356329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C7737852-0E7B-4FEB-9645-CBFD73A3CFAD}"/>
                </a:ext>
              </a:extLst>
            </p:cNvPr>
            <p:cNvGrpSpPr/>
            <p:nvPr/>
          </p:nvGrpSpPr>
          <p:grpSpPr>
            <a:xfrm>
              <a:off x="3039123" y="1739592"/>
              <a:ext cx="9317627" cy="2356329"/>
              <a:chOff x="2581691" y="1273948"/>
              <a:chExt cx="9317627" cy="2356329"/>
            </a:xfrm>
          </p:grpSpPr>
          <p:sp>
            <p:nvSpPr>
              <p:cNvPr id="405" name="Google Shape;405;p30"/>
              <p:cNvSpPr/>
              <p:nvPr/>
            </p:nvSpPr>
            <p:spPr>
              <a:xfrm>
                <a:off x="6647790" y="2056173"/>
                <a:ext cx="120587" cy="274417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81125" tIns="40550" rIns="81125" bIns="405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96"/>
                  <a:buFont typeface="Times New Roman"/>
                  <a:buNone/>
                </a:pPr>
                <a:endParaRPr sz="1695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07" name="Google Shape;407;p30"/>
              <p:cNvCxnSpPr/>
              <p:nvPr/>
            </p:nvCxnSpPr>
            <p:spPr>
              <a:xfrm rot="10800000">
                <a:off x="2581691" y="1301786"/>
                <a:ext cx="0" cy="232849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408" name="Google Shape;408;p30"/>
              <p:cNvCxnSpPr/>
              <p:nvPr/>
            </p:nvCxnSpPr>
            <p:spPr>
              <a:xfrm rot="10800000" flipH="1">
                <a:off x="2581693" y="3613899"/>
                <a:ext cx="7147669" cy="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409" name="Google Shape;409;p30"/>
              <p:cNvCxnSpPr/>
              <p:nvPr/>
            </p:nvCxnSpPr>
            <p:spPr>
              <a:xfrm>
                <a:off x="6092298" y="1325350"/>
                <a:ext cx="0" cy="230492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30"/>
              <p:cNvCxnSpPr/>
              <p:nvPr/>
            </p:nvCxnSpPr>
            <p:spPr>
              <a:xfrm>
                <a:off x="9271912" y="1400178"/>
                <a:ext cx="0" cy="2230098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16" name="Google Shape;416;p30"/>
              <p:cNvSpPr/>
              <p:nvPr/>
            </p:nvSpPr>
            <p:spPr>
              <a:xfrm>
                <a:off x="2589897" y="1729840"/>
                <a:ext cx="1565973" cy="1285196"/>
              </a:xfrm>
              <a:custGeom>
                <a:avLst/>
                <a:gdLst/>
                <a:ahLst/>
                <a:cxnLst/>
                <a:rect l="l" t="t" r="r" b="b"/>
                <a:pathLst>
                  <a:path w="1895827" h="977310" extrusionOk="0">
                    <a:moveTo>
                      <a:pt x="0" y="17038"/>
                    </a:moveTo>
                    <a:cubicBezTo>
                      <a:pt x="57150" y="-2012"/>
                      <a:pt x="114300" y="-21062"/>
                      <a:pt x="190500" y="55138"/>
                    </a:cubicBezTo>
                    <a:cubicBezTo>
                      <a:pt x="266700" y="131338"/>
                      <a:pt x="361950" y="334538"/>
                      <a:pt x="457200" y="474238"/>
                    </a:cubicBezTo>
                    <a:cubicBezTo>
                      <a:pt x="552450" y="613938"/>
                      <a:pt x="638175" y="813963"/>
                      <a:pt x="762000" y="893338"/>
                    </a:cubicBezTo>
                    <a:cubicBezTo>
                      <a:pt x="885825" y="972713"/>
                      <a:pt x="1069975" y="1004463"/>
                      <a:pt x="1200150" y="950488"/>
                    </a:cubicBezTo>
                    <a:cubicBezTo>
                      <a:pt x="1330325" y="896513"/>
                      <a:pt x="1450975" y="702838"/>
                      <a:pt x="1543050" y="569488"/>
                    </a:cubicBezTo>
                    <a:cubicBezTo>
                      <a:pt x="1635125" y="436138"/>
                      <a:pt x="1695450" y="242463"/>
                      <a:pt x="1752600" y="150388"/>
                    </a:cubicBezTo>
                    <a:cubicBezTo>
                      <a:pt x="1809750" y="58313"/>
                      <a:pt x="1863725" y="36088"/>
                      <a:pt x="1885950" y="17038"/>
                    </a:cubicBezTo>
                    <a:cubicBezTo>
                      <a:pt x="1908175" y="-2012"/>
                      <a:pt x="1885950" y="36088"/>
                      <a:pt x="1885950" y="36088"/>
                    </a:cubicBezTo>
                    <a:lnTo>
                      <a:pt x="1885950" y="36088"/>
                    </a:lnTo>
                  </a:path>
                </a:pathLst>
              </a:custGeom>
              <a:noFill/>
              <a:ln w="34925" cap="flat" cmpd="sng">
                <a:solidFill>
                  <a:srgbClr val="F5852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81250" tIns="40625" rIns="81250" bIns="406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96"/>
                  <a:buFont typeface="Times New Roman"/>
                  <a:buNone/>
                </a:pPr>
                <a:endParaRPr sz="1695" b="0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30"/>
              <p:cNvSpPr/>
              <p:nvPr/>
            </p:nvSpPr>
            <p:spPr>
              <a:xfrm>
                <a:off x="4155873" y="1736294"/>
                <a:ext cx="1936426" cy="970627"/>
              </a:xfrm>
              <a:custGeom>
                <a:avLst/>
                <a:gdLst/>
                <a:ahLst/>
                <a:cxnLst/>
                <a:rect l="l" t="t" r="r" b="b"/>
                <a:pathLst>
                  <a:path w="1895827" h="977310" extrusionOk="0">
                    <a:moveTo>
                      <a:pt x="0" y="17038"/>
                    </a:moveTo>
                    <a:cubicBezTo>
                      <a:pt x="57150" y="-2012"/>
                      <a:pt x="114300" y="-21062"/>
                      <a:pt x="190500" y="55138"/>
                    </a:cubicBezTo>
                    <a:cubicBezTo>
                      <a:pt x="266700" y="131338"/>
                      <a:pt x="361950" y="334538"/>
                      <a:pt x="457200" y="474238"/>
                    </a:cubicBezTo>
                    <a:cubicBezTo>
                      <a:pt x="552450" y="613938"/>
                      <a:pt x="638175" y="813963"/>
                      <a:pt x="762000" y="893338"/>
                    </a:cubicBezTo>
                    <a:cubicBezTo>
                      <a:pt x="885825" y="972713"/>
                      <a:pt x="1069975" y="1004463"/>
                      <a:pt x="1200150" y="950488"/>
                    </a:cubicBezTo>
                    <a:cubicBezTo>
                      <a:pt x="1330325" y="896513"/>
                      <a:pt x="1450975" y="702838"/>
                      <a:pt x="1543050" y="569488"/>
                    </a:cubicBezTo>
                    <a:cubicBezTo>
                      <a:pt x="1635125" y="436138"/>
                      <a:pt x="1695450" y="242463"/>
                      <a:pt x="1752600" y="150388"/>
                    </a:cubicBezTo>
                    <a:cubicBezTo>
                      <a:pt x="1809750" y="58313"/>
                      <a:pt x="1863725" y="36088"/>
                      <a:pt x="1885950" y="17038"/>
                    </a:cubicBezTo>
                    <a:cubicBezTo>
                      <a:pt x="1908175" y="-2012"/>
                      <a:pt x="1885950" y="36088"/>
                      <a:pt x="1885950" y="36088"/>
                    </a:cubicBezTo>
                    <a:lnTo>
                      <a:pt x="1885950" y="36088"/>
                    </a:lnTo>
                  </a:path>
                </a:pathLst>
              </a:custGeom>
              <a:noFill/>
              <a:ln w="34925" cap="flat" cmpd="sng">
                <a:solidFill>
                  <a:srgbClr val="F5852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81250" tIns="40625" rIns="81250" bIns="406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96"/>
                  <a:buFont typeface="Times New Roman"/>
                  <a:buNone/>
                </a:pPr>
                <a:endParaRPr sz="1695" b="0" i="0" u="none" strike="noStrike" cap="none">
                  <a:solidFill>
                    <a:srgbClr val="F5852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30"/>
              <p:cNvSpPr txBox="1"/>
              <p:nvPr/>
            </p:nvSpPr>
            <p:spPr>
              <a:xfrm>
                <a:off x="2811990" y="1545425"/>
                <a:ext cx="1201380" cy="2381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1175" tIns="40575" rIns="81175" bIns="405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55"/>
                  <a:buFont typeface="Times New Roman"/>
                  <a:buNone/>
                </a:pPr>
                <a:r>
                  <a:rPr lang="fr-FR" sz="1155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N-2</a:t>
                </a:r>
                <a:endParaRPr dirty="0"/>
              </a:p>
            </p:txBody>
          </p:sp>
          <p:sp>
            <p:nvSpPr>
              <p:cNvPr id="420" name="Google Shape;420;p30"/>
              <p:cNvSpPr txBox="1"/>
              <p:nvPr/>
            </p:nvSpPr>
            <p:spPr>
              <a:xfrm>
                <a:off x="4649812" y="1577674"/>
                <a:ext cx="1201380" cy="2381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1175" tIns="40575" rIns="81175" bIns="405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55"/>
                  <a:buFont typeface="Times New Roman"/>
                  <a:buNone/>
                </a:pPr>
                <a:r>
                  <a:rPr lang="fr-FR" sz="1155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N-1</a:t>
                </a:r>
                <a:endParaRPr/>
              </a:p>
            </p:txBody>
          </p:sp>
          <p:sp>
            <p:nvSpPr>
              <p:cNvPr id="421" name="Google Shape;421;p30"/>
              <p:cNvSpPr/>
              <p:nvPr/>
            </p:nvSpPr>
            <p:spPr>
              <a:xfrm>
                <a:off x="5851192" y="2445869"/>
                <a:ext cx="642577" cy="72339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58525"/>
              </a:solidFill>
              <a:ln>
                <a:noFill/>
              </a:ln>
            </p:spPr>
            <p:txBody>
              <a:bodyPr spcFirstLastPara="1" wrap="square" lIns="81200" tIns="40600" rIns="81200" bIns="406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96"/>
                  <a:buFont typeface="Times New Roman"/>
                  <a:buNone/>
                </a:pPr>
                <a:endParaRPr sz="1695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30"/>
              <p:cNvSpPr txBox="1"/>
              <p:nvPr/>
            </p:nvSpPr>
            <p:spPr>
              <a:xfrm>
                <a:off x="9271907" y="1555370"/>
                <a:ext cx="2627411" cy="615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1175" tIns="40575" rIns="81175" bIns="40575" anchor="t" anchorCtr="0">
                <a:spAutoFit/>
              </a:bodyPr>
              <a:lstStyle/>
              <a:p>
                <a:pPr>
                  <a:buClr>
                    <a:srgbClr val="FDE101"/>
                  </a:buClr>
                  <a:buSzPts val="1155"/>
                </a:pPr>
                <a:r>
                  <a:rPr lang="fr-FR" altLang="fr-FR" sz="1155" b="1" dirty="0">
                    <a:solidFill>
                      <a:srgbClr val="FDE101"/>
                    </a:solidFill>
                  </a:rPr>
                  <a:t>Référence Ajustée climat </a:t>
                </a:r>
              </a:p>
              <a:p>
                <a:pPr>
                  <a:buClr>
                    <a:srgbClr val="FDE101"/>
                  </a:buClr>
                  <a:buSzPts val="1155"/>
                </a:pPr>
                <a:r>
                  <a:rPr lang="fr-FR" altLang="fr-FR" sz="1155" b="1" dirty="0">
                    <a:solidFill>
                      <a:srgbClr val="FDE101"/>
                    </a:solidFill>
                  </a:rPr>
                  <a:t>(et usages) </a:t>
                </a:r>
              </a:p>
              <a:p>
                <a:pPr>
                  <a:buClr>
                    <a:srgbClr val="FDE101"/>
                  </a:buClr>
                  <a:buSzPts val="1155"/>
                </a:pPr>
                <a:r>
                  <a:rPr lang="fr-FR" altLang="fr-FR" sz="1155" b="1" dirty="0">
                    <a:solidFill>
                      <a:srgbClr val="FDE101"/>
                    </a:solidFill>
                  </a:rPr>
                  <a:t>= Consommation prévisionnelle</a:t>
                </a:r>
                <a:endParaRPr lang="fr-FR" dirty="0"/>
              </a:p>
            </p:txBody>
          </p:sp>
          <p:sp>
            <p:nvSpPr>
              <p:cNvPr id="424" name="Google Shape;424;p30"/>
              <p:cNvSpPr/>
              <p:nvPr/>
            </p:nvSpPr>
            <p:spPr>
              <a:xfrm rot="408764">
                <a:off x="6006790" y="1926690"/>
                <a:ext cx="3191222" cy="1084122"/>
              </a:xfrm>
              <a:custGeom>
                <a:avLst/>
                <a:gdLst/>
                <a:ahLst/>
                <a:cxnLst/>
                <a:rect l="l" t="t" r="r" b="b"/>
                <a:pathLst>
                  <a:path w="1895827" h="977310" extrusionOk="0">
                    <a:moveTo>
                      <a:pt x="0" y="17038"/>
                    </a:moveTo>
                    <a:cubicBezTo>
                      <a:pt x="57150" y="-2012"/>
                      <a:pt x="114300" y="-21062"/>
                      <a:pt x="190500" y="55138"/>
                    </a:cubicBezTo>
                    <a:cubicBezTo>
                      <a:pt x="266700" y="131338"/>
                      <a:pt x="361950" y="334538"/>
                      <a:pt x="457200" y="474238"/>
                    </a:cubicBezTo>
                    <a:cubicBezTo>
                      <a:pt x="552450" y="613938"/>
                      <a:pt x="638175" y="813963"/>
                      <a:pt x="762000" y="893338"/>
                    </a:cubicBezTo>
                    <a:cubicBezTo>
                      <a:pt x="885825" y="972713"/>
                      <a:pt x="1069975" y="1004463"/>
                      <a:pt x="1200150" y="950488"/>
                    </a:cubicBezTo>
                    <a:cubicBezTo>
                      <a:pt x="1330325" y="896513"/>
                      <a:pt x="1450975" y="702838"/>
                      <a:pt x="1543050" y="569488"/>
                    </a:cubicBezTo>
                    <a:cubicBezTo>
                      <a:pt x="1635125" y="436138"/>
                      <a:pt x="1695450" y="242463"/>
                      <a:pt x="1752600" y="150388"/>
                    </a:cubicBezTo>
                    <a:cubicBezTo>
                      <a:pt x="1809750" y="58313"/>
                      <a:pt x="1863725" y="36088"/>
                      <a:pt x="1885950" y="17038"/>
                    </a:cubicBezTo>
                    <a:cubicBezTo>
                      <a:pt x="1908175" y="-2012"/>
                      <a:pt x="1885950" y="36088"/>
                      <a:pt x="1885950" y="36088"/>
                    </a:cubicBezTo>
                    <a:lnTo>
                      <a:pt x="1885950" y="36088"/>
                    </a:lnTo>
                  </a:path>
                </a:pathLst>
              </a:custGeom>
              <a:noFill/>
              <a:ln w="34925" cap="flat" cmpd="sng">
                <a:solidFill>
                  <a:srgbClr val="FDE101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81250" tIns="40625" rIns="81250" bIns="406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96"/>
                  <a:buFont typeface="Times New Roman"/>
                  <a:buNone/>
                </a:pPr>
                <a:endParaRPr sz="1695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0"/>
              <p:cNvSpPr txBox="1"/>
              <p:nvPr/>
            </p:nvSpPr>
            <p:spPr>
              <a:xfrm>
                <a:off x="9147591" y="3201061"/>
                <a:ext cx="2206209" cy="2381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1175" tIns="40575" rIns="81175" bIns="405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55"/>
                  <a:buFont typeface="Times New Roman"/>
                  <a:buNone/>
                </a:pPr>
                <a:r>
                  <a:rPr lang="fr-FR" sz="1155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Economies d’énergie %</a:t>
                </a:r>
                <a:endParaRPr dirty="0"/>
              </a:p>
            </p:txBody>
          </p:sp>
          <p:sp>
            <p:nvSpPr>
              <p:cNvPr id="428" name="Google Shape;428;p30"/>
              <p:cNvSpPr/>
              <p:nvPr/>
            </p:nvSpPr>
            <p:spPr>
              <a:xfrm>
                <a:off x="6597970" y="2126783"/>
                <a:ext cx="2634891" cy="1136080"/>
              </a:xfrm>
              <a:custGeom>
                <a:avLst/>
                <a:gdLst/>
                <a:ahLst/>
                <a:cxnLst/>
                <a:rect l="l" t="t" r="r" b="b"/>
                <a:pathLst>
                  <a:path w="3318095" h="1394234" extrusionOk="0">
                    <a:moveTo>
                      <a:pt x="49794" y="86008"/>
                    </a:moveTo>
                    <a:lnTo>
                      <a:pt x="312345" y="398353"/>
                    </a:lnTo>
                    <a:lnTo>
                      <a:pt x="615636" y="801232"/>
                    </a:lnTo>
                    <a:lnTo>
                      <a:pt x="864606" y="982301"/>
                    </a:lnTo>
                    <a:lnTo>
                      <a:pt x="1281066" y="1109050"/>
                    </a:lnTo>
                    <a:lnTo>
                      <a:pt x="1638677" y="1145264"/>
                    </a:lnTo>
                    <a:lnTo>
                      <a:pt x="1951022" y="1077363"/>
                    </a:lnTo>
                    <a:lnTo>
                      <a:pt x="2362955" y="810285"/>
                    </a:lnTo>
                    <a:lnTo>
                      <a:pt x="2643612" y="593002"/>
                    </a:lnTo>
                    <a:lnTo>
                      <a:pt x="2933323" y="267078"/>
                    </a:lnTo>
                    <a:lnTo>
                      <a:pt x="3132499" y="108642"/>
                    </a:lnTo>
                    <a:lnTo>
                      <a:pt x="3318095" y="54321"/>
                    </a:lnTo>
                    <a:lnTo>
                      <a:pt x="3318095" y="140329"/>
                    </a:lnTo>
                    <a:lnTo>
                      <a:pt x="3073652" y="217283"/>
                    </a:lnTo>
                    <a:lnTo>
                      <a:pt x="2915216" y="362139"/>
                    </a:lnTo>
                    <a:lnTo>
                      <a:pt x="2747727" y="570369"/>
                    </a:lnTo>
                    <a:lnTo>
                      <a:pt x="2607398" y="733331"/>
                    </a:lnTo>
                    <a:lnTo>
                      <a:pt x="2109458" y="1163371"/>
                    </a:lnTo>
                    <a:lnTo>
                      <a:pt x="1851434" y="1312753"/>
                    </a:lnTo>
                    <a:lnTo>
                      <a:pt x="1616044" y="1394234"/>
                    </a:lnTo>
                    <a:lnTo>
                      <a:pt x="1308226" y="1380654"/>
                    </a:lnTo>
                    <a:lnTo>
                      <a:pt x="1045676" y="1312753"/>
                    </a:lnTo>
                    <a:lnTo>
                      <a:pt x="692590" y="1122630"/>
                    </a:lnTo>
                    <a:lnTo>
                      <a:pt x="543208" y="955141"/>
                    </a:lnTo>
                    <a:lnTo>
                      <a:pt x="0" y="0"/>
                    </a:lnTo>
                  </a:path>
                </a:pathLst>
              </a:custGeom>
              <a:pattFill prst="ltDnDiag">
                <a:fgClr>
                  <a:srgbClr val="808080"/>
                </a:fgClr>
                <a:bgClr>
                  <a:schemeClr val="bg1"/>
                </a:bgClr>
              </a:pattFill>
              <a:ln>
                <a:noFill/>
              </a:ln>
            </p:spPr>
            <p:txBody>
              <a:bodyPr spcFirstLastPara="1" wrap="square" lIns="81250" tIns="40625" rIns="81250" bIns="406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96"/>
                  <a:buFont typeface="Times New Roman"/>
                  <a:buNone/>
                </a:pPr>
                <a:endParaRPr sz="1695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29" name="Google Shape;429;p30"/>
              <p:cNvCxnSpPr>
                <a:cxnSpLocks/>
              </p:cNvCxnSpPr>
              <p:nvPr/>
            </p:nvCxnSpPr>
            <p:spPr>
              <a:xfrm>
                <a:off x="7932282" y="3167159"/>
                <a:ext cx="1339625" cy="188525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  <p:sp>
            <p:nvSpPr>
              <p:cNvPr id="431" name="Google Shape;431;p30"/>
              <p:cNvSpPr txBox="1"/>
              <p:nvPr/>
            </p:nvSpPr>
            <p:spPr>
              <a:xfrm>
                <a:off x="9271908" y="2524560"/>
                <a:ext cx="2503779" cy="2596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1175" tIns="40575" rIns="81175" bIns="405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AC812"/>
                  </a:buClr>
                  <a:buSzPts val="1155"/>
                  <a:buFont typeface="Times New Roman"/>
                  <a:buNone/>
                </a:pPr>
                <a:r>
                  <a:rPr lang="fr-FR" sz="1155" b="1" i="0" u="none" strike="noStrike" cap="none" dirty="0">
                    <a:solidFill>
                      <a:srgbClr val="AAC812"/>
                    </a:solidFill>
                    <a:latin typeface="Arial"/>
                    <a:ea typeface="Arial"/>
                    <a:cs typeface="Arial"/>
                    <a:sym typeface="Arial"/>
                  </a:rPr>
                  <a:t>Consommation réelle (compteur)</a:t>
                </a:r>
                <a:endParaRPr dirty="0"/>
              </a:p>
            </p:txBody>
          </p:sp>
          <p:sp>
            <p:nvSpPr>
              <p:cNvPr id="432" name="Google Shape;432;p30"/>
              <p:cNvSpPr/>
              <p:nvPr/>
            </p:nvSpPr>
            <p:spPr>
              <a:xfrm rot="539350">
                <a:off x="5976210" y="1966701"/>
                <a:ext cx="3191222" cy="1281895"/>
              </a:xfrm>
              <a:custGeom>
                <a:avLst/>
                <a:gdLst/>
                <a:ahLst/>
                <a:cxnLst/>
                <a:rect l="l" t="t" r="r" b="b"/>
                <a:pathLst>
                  <a:path w="1895827" h="977310" extrusionOk="0">
                    <a:moveTo>
                      <a:pt x="0" y="17038"/>
                    </a:moveTo>
                    <a:cubicBezTo>
                      <a:pt x="57150" y="-2012"/>
                      <a:pt x="114300" y="-21062"/>
                      <a:pt x="190500" y="55138"/>
                    </a:cubicBezTo>
                    <a:cubicBezTo>
                      <a:pt x="266700" y="131338"/>
                      <a:pt x="361950" y="334538"/>
                      <a:pt x="457200" y="474238"/>
                    </a:cubicBezTo>
                    <a:cubicBezTo>
                      <a:pt x="552450" y="613938"/>
                      <a:pt x="638175" y="813963"/>
                      <a:pt x="762000" y="893338"/>
                    </a:cubicBezTo>
                    <a:cubicBezTo>
                      <a:pt x="885825" y="972713"/>
                      <a:pt x="1069975" y="1004463"/>
                      <a:pt x="1200150" y="950488"/>
                    </a:cubicBezTo>
                    <a:cubicBezTo>
                      <a:pt x="1330325" y="896513"/>
                      <a:pt x="1450975" y="702838"/>
                      <a:pt x="1543050" y="569488"/>
                    </a:cubicBezTo>
                    <a:cubicBezTo>
                      <a:pt x="1635125" y="436138"/>
                      <a:pt x="1695450" y="242463"/>
                      <a:pt x="1752600" y="150388"/>
                    </a:cubicBezTo>
                    <a:cubicBezTo>
                      <a:pt x="1809750" y="58313"/>
                      <a:pt x="1863725" y="36088"/>
                      <a:pt x="1885950" y="17038"/>
                    </a:cubicBezTo>
                    <a:cubicBezTo>
                      <a:pt x="1908175" y="-2012"/>
                      <a:pt x="1885950" y="36088"/>
                      <a:pt x="1885950" y="36088"/>
                    </a:cubicBezTo>
                    <a:lnTo>
                      <a:pt x="1885950" y="36088"/>
                    </a:lnTo>
                  </a:path>
                </a:pathLst>
              </a:custGeom>
              <a:noFill/>
              <a:ln w="34925" cap="flat" cmpd="sng">
                <a:solidFill>
                  <a:srgbClr val="AAC812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81250" tIns="40625" rIns="81250" bIns="406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96"/>
                  <a:buFont typeface="Times New Roman"/>
                  <a:buNone/>
                </a:pPr>
                <a:endParaRPr sz="1695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33" name="Google Shape;433;p30"/>
              <p:cNvCxnSpPr>
                <a:cxnSpLocks/>
                <a:endCxn id="431" idx="1"/>
              </p:cNvCxnSpPr>
              <p:nvPr/>
            </p:nvCxnSpPr>
            <p:spPr>
              <a:xfrm flipV="1">
                <a:off x="8635360" y="2654402"/>
                <a:ext cx="636548" cy="154105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>
                <a:solidFill>
                  <a:srgbClr val="AAC81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  <p:sp>
            <p:nvSpPr>
              <p:cNvPr id="438" name="Google Shape;438;p30"/>
              <p:cNvSpPr txBox="1"/>
              <p:nvPr/>
            </p:nvSpPr>
            <p:spPr>
              <a:xfrm>
                <a:off x="3578469" y="1273948"/>
                <a:ext cx="1565970" cy="2666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1175" tIns="40575" rIns="81175" bIns="405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55"/>
                  <a:buFont typeface="Times New Roman"/>
                  <a:buNone/>
                </a:pPr>
                <a:r>
                  <a:rPr lang="fr-FR" sz="1200" b="1" i="0" u="none" strike="noStrike" cap="none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Votre historique</a:t>
                </a:r>
                <a:endParaRPr sz="12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2E5762A-E18D-7A63-C7E2-C6356CCF5EE6}"/>
                </a:ext>
              </a:extLst>
            </p:cNvPr>
            <p:cNvSpPr txBox="1"/>
            <p:nvPr/>
          </p:nvSpPr>
          <p:spPr>
            <a:xfrm>
              <a:off x="3780473" y="3410865"/>
              <a:ext cx="2319783" cy="674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400" b="0" i="0" u="sng" strike="noStrike" cap="none" dirty="0">
                  <a:solidFill>
                    <a:srgbClr val="3C3C3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Période de référence</a:t>
              </a:r>
              <a:r>
                <a:rPr lang="fr-FR" sz="1400" b="0" i="0" u="none" strike="noStrike" cap="none" dirty="0">
                  <a:solidFill>
                    <a:srgbClr val="3C3C3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:</a:t>
              </a:r>
              <a:endParaRPr lang="fr-FR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400" b="1" dirty="0">
                  <a:solidFill>
                    <a:srgbClr val="3C3C3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fr-FR" sz="1400" b="1" i="0" u="none" strike="noStrike" cap="none" dirty="0">
                  <a:solidFill>
                    <a:srgbClr val="3C3C3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ans</a:t>
              </a:r>
              <a:r>
                <a:rPr lang="fr-FR" sz="1400" b="0" i="0" u="none" strike="noStrike" cap="none" dirty="0">
                  <a:solidFill>
                    <a:srgbClr val="3C3C3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d’historique récent de </a:t>
              </a:r>
              <a:r>
                <a:rPr lang="fr-FR" sz="1400" b="1" i="0" u="none" strike="noStrike" cap="none" dirty="0">
                  <a:solidFill>
                    <a:srgbClr val="3C3C3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consommations mensuelles</a:t>
              </a:r>
              <a:endParaRPr lang="fr-FR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CDE104EB-2AC4-B94F-F30B-C781E03BF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922" y="4551831"/>
            <a:ext cx="1126542" cy="1119227"/>
          </a:xfrm>
          <a:prstGeom prst="rect">
            <a:avLst/>
          </a:prstGeom>
        </p:spPr>
      </p:pic>
      <p:pic>
        <p:nvPicPr>
          <p:cNvPr id="440" name="Google Shape;440;p30" descr="Image associÃ©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62110" y="3896881"/>
            <a:ext cx="1126542" cy="105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phique 14" descr="Trophée avec un remplissage uni">
            <a:extLst>
              <a:ext uri="{FF2B5EF4-FFF2-40B4-BE49-F238E27FC236}">
                <a16:creationId xmlns:a16="http://schemas.microsoft.com/office/drawing/2014/main" id="{528718D3-D22D-0439-59B8-A24993093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75637" y="5321024"/>
            <a:ext cx="434932" cy="43493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2"/>
          <p:cNvSpPr txBox="1">
            <a:spLocks noGrp="1"/>
          </p:cNvSpPr>
          <p:nvPr>
            <p:ph type="body" idx="1"/>
          </p:nvPr>
        </p:nvSpPr>
        <p:spPr>
          <a:xfrm>
            <a:off x="1529222" y="1844358"/>
            <a:ext cx="721853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fr-FR" sz="6000"/>
              <a:t>L’ACCOMPAGNEMENT</a:t>
            </a:r>
            <a:endParaRPr/>
          </a:p>
        </p:txBody>
      </p:sp>
      <p:sp>
        <p:nvSpPr>
          <p:cNvPr id="448" name="Google Shape;448;p32"/>
          <p:cNvSpPr txBox="1">
            <a:spLocks noGrp="1"/>
          </p:cNvSpPr>
          <p:nvPr>
            <p:ph type="body" idx="2"/>
          </p:nvPr>
        </p:nvSpPr>
        <p:spPr>
          <a:xfrm>
            <a:off x="3002350" y="3489150"/>
            <a:ext cx="4595400" cy="17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sz="2400">
                <a:latin typeface="Arial"/>
                <a:ea typeface="Arial"/>
                <a:cs typeface="Arial"/>
                <a:sym typeface="Arial"/>
              </a:rPr>
              <a:t>Formation, mise en réseau et accompagnement opérationnel</a:t>
            </a:r>
            <a:endParaRPr/>
          </a:p>
        </p:txBody>
      </p:sp>
      <p:sp>
        <p:nvSpPr>
          <p:cNvPr id="449" name="Google Shape;44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3"/>
          <p:cNvSpPr txBox="1">
            <a:spLocks noGrp="1"/>
          </p:cNvSpPr>
          <p:nvPr>
            <p:ph type="title"/>
          </p:nvPr>
        </p:nvSpPr>
        <p:spPr>
          <a:xfrm>
            <a:off x="1109835" y="399759"/>
            <a:ext cx="5308550" cy="8331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L’ACCOMPAGNEMENT EN BREF</a:t>
            </a:r>
            <a:endParaRPr/>
          </a:p>
        </p:txBody>
      </p:sp>
      <p:sp>
        <p:nvSpPr>
          <p:cNvPr id="455" name="Google Shape;455;p33"/>
          <p:cNvSpPr/>
          <p:nvPr/>
        </p:nvSpPr>
        <p:spPr>
          <a:xfrm>
            <a:off x="722990" y="2108672"/>
            <a:ext cx="3169920" cy="208788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ABD0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 </a:t>
            </a:r>
            <a:r>
              <a:rPr lang="fr-FR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mise en réseau 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établissements scolaires de la collectivité</a:t>
            </a:r>
            <a:endParaRPr dirty="0"/>
          </a:p>
        </p:txBody>
      </p:sp>
      <p:sp>
        <p:nvSpPr>
          <p:cNvPr id="456" name="Google Shape;456;p33"/>
          <p:cNvSpPr/>
          <p:nvPr/>
        </p:nvSpPr>
        <p:spPr>
          <a:xfrm>
            <a:off x="6763333" y="903904"/>
            <a:ext cx="3169920" cy="208788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ABD0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 </a:t>
            </a:r>
            <a:r>
              <a:rPr lang="fr-F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formation des équipes projet </a:t>
            </a: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chef.fe.s d’établissements, enseignants, agents techniques…</a:t>
            </a:r>
            <a:endParaRPr/>
          </a:p>
        </p:txBody>
      </p:sp>
      <p:sp>
        <p:nvSpPr>
          <p:cNvPr id="457" name="Google Shape;457;p33"/>
          <p:cNvSpPr/>
          <p:nvPr/>
        </p:nvSpPr>
        <p:spPr>
          <a:xfrm>
            <a:off x="4711020" y="3409796"/>
            <a:ext cx="3169920" cy="208788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ABD0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</a:t>
            </a:r>
            <a:r>
              <a:rPr lang="fr-F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accompagnement opérationnel </a:t>
            </a: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auprès d’un établissement « témoin »</a:t>
            </a:r>
            <a:endParaRPr/>
          </a:p>
        </p:txBody>
      </p:sp>
      <p:pic>
        <p:nvPicPr>
          <p:cNvPr id="458" name="Google Shape;458;p33" descr="Réussite du grou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3413" y="1577842"/>
            <a:ext cx="914400" cy="914400"/>
          </a:xfrm>
          <a:prstGeom prst="rect">
            <a:avLst/>
          </a:prstGeom>
          <a:solidFill>
            <a:srgbClr val="ABD037"/>
          </a:solidFill>
          <a:ln>
            <a:noFill/>
          </a:ln>
        </p:spPr>
      </p:pic>
      <p:pic>
        <p:nvPicPr>
          <p:cNvPr id="459" name="Google Shape;459;p33" descr="Outil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58836" y="5114106"/>
            <a:ext cx="914401" cy="914401"/>
          </a:xfrm>
          <a:prstGeom prst="rect">
            <a:avLst/>
          </a:prstGeom>
          <a:solidFill>
            <a:srgbClr val="ABD037"/>
          </a:solidFill>
          <a:ln>
            <a:noFill/>
          </a:ln>
        </p:spPr>
      </p:pic>
      <p:pic>
        <p:nvPicPr>
          <p:cNvPr id="460" name="Google Shape;460;p33" descr="Enseigna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0786" y="2534584"/>
            <a:ext cx="914400" cy="914400"/>
          </a:xfrm>
          <a:prstGeom prst="rect">
            <a:avLst/>
          </a:prstGeom>
          <a:solidFill>
            <a:srgbClr val="ABD037"/>
          </a:solidFill>
          <a:ln>
            <a:noFill/>
          </a:ln>
        </p:spPr>
      </p:pic>
      <p:sp>
        <p:nvSpPr>
          <p:cNvPr id="461" name="Google Shape;46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4"/>
          <p:cNvSpPr txBox="1">
            <a:spLocks noGrp="1"/>
          </p:cNvSpPr>
          <p:nvPr>
            <p:ph type="title"/>
          </p:nvPr>
        </p:nvSpPr>
        <p:spPr>
          <a:xfrm>
            <a:off x="1109835" y="303044"/>
            <a:ext cx="6055896" cy="8331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DÉROULÉ DE L’ACCOMPAGNEMENT</a:t>
            </a:r>
            <a:endParaRPr/>
          </a:p>
        </p:txBody>
      </p:sp>
      <p:sp>
        <p:nvSpPr>
          <p:cNvPr id="467" name="Google Shape;467;p34"/>
          <p:cNvSpPr txBox="1">
            <a:spLocks noGrp="1"/>
          </p:cNvSpPr>
          <p:nvPr>
            <p:ph type="body" idx="1"/>
          </p:nvPr>
        </p:nvSpPr>
        <p:spPr>
          <a:xfrm>
            <a:off x="951573" y="804386"/>
            <a:ext cx="8130880" cy="40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1800">
                <a:latin typeface="Arial"/>
                <a:ea typeface="Arial"/>
                <a:cs typeface="Arial"/>
                <a:sym typeface="Arial"/>
              </a:rPr>
              <a:t>Créer une dynamique collective</a:t>
            </a:r>
            <a:endParaRPr/>
          </a:p>
        </p:txBody>
      </p:sp>
      <p:sp>
        <p:nvSpPr>
          <p:cNvPr id="468" name="Google Shape;468;p34"/>
          <p:cNvSpPr/>
          <p:nvPr/>
        </p:nvSpPr>
        <p:spPr>
          <a:xfrm>
            <a:off x="3525278" y="1674982"/>
            <a:ext cx="427500" cy="12297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E30613"/>
          </a:solidFill>
          <a:ln w="25400" cap="flat" cmpd="sng">
            <a:solidFill>
              <a:srgbClr val="E306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34"/>
          <p:cNvSpPr/>
          <p:nvPr/>
        </p:nvSpPr>
        <p:spPr>
          <a:xfrm>
            <a:off x="3973465" y="1379958"/>
            <a:ext cx="2087100" cy="510900"/>
          </a:xfrm>
          <a:prstGeom prst="roundRect">
            <a:avLst>
              <a:gd name="adj" fmla="val 16667"/>
            </a:avLst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Aide à la prise en main de l’espace candidat</a:t>
            </a:r>
            <a:endParaRPr/>
          </a:p>
        </p:txBody>
      </p:sp>
      <p:sp>
        <p:nvSpPr>
          <p:cNvPr id="470" name="Google Shape;47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  <p:pic>
        <p:nvPicPr>
          <p:cNvPr id="471" name="Google Shape;471;p34"/>
          <p:cNvPicPr preferRelativeResize="0"/>
          <p:nvPr/>
        </p:nvPicPr>
        <p:blipFill rotWithShape="1">
          <a:blip r:embed="rId3">
            <a:alphaModFix/>
          </a:blip>
          <a:srcRect l="1141" t="5632" r="767" b="2376"/>
          <a:stretch/>
        </p:blipFill>
        <p:spPr>
          <a:xfrm>
            <a:off x="6541152" y="5023425"/>
            <a:ext cx="5082602" cy="169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011" y="5094224"/>
            <a:ext cx="3002267" cy="169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475" y="2064291"/>
            <a:ext cx="12192002" cy="3051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5"/>
          <p:cNvSpPr txBox="1">
            <a:spLocks noGrp="1"/>
          </p:cNvSpPr>
          <p:nvPr>
            <p:ph type="body" idx="1"/>
          </p:nvPr>
        </p:nvSpPr>
        <p:spPr>
          <a:xfrm>
            <a:off x="1529222" y="1844358"/>
            <a:ext cx="7218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fr-FR" sz="6000"/>
              <a:t>LES OUTILS</a:t>
            </a:r>
            <a:endParaRPr/>
          </a:p>
        </p:txBody>
      </p:sp>
      <p:sp>
        <p:nvSpPr>
          <p:cNvPr id="479" name="Google Shape;47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  <p:sp>
        <p:nvSpPr>
          <p:cNvPr id="480" name="Google Shape;480;p35"/>
          <p:cNvSpPr txBox="1">
            <a:spLocks noGrp="1"/>
          </p:cNvSpPr>
          <p:nvPr>
            <p:ph type="body" idx="2"/>
          </p:nvPr>
        </p:nvSpPr>
        <p:spPr>
          <a:xfrm>
            <a:off x="3002350" y="3489150"/>
            <a:ext cx="4595400" cy="17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sz="2400">
                <a:latin typeface="Arial"/>
                <a:ea typeface="Arial"/>
                <a:cs typeface="Arial"/>
                <a:sym typeface="Arial"/>
              </a:rPr>
              <a:t>Kits, ressources pédagogiques et espace candidat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6"/>
          <p:cNvSpPr txBox="1">
            <a:spLocks noGrp="1"/>
          </p:cNvSpPr>
          <p:nvPr>
            <p:ph type="title"/>
          </p:nvPr>
        </p:nvSpPr>
        <p:spPr>
          <a:xfrm>
            <a:off x="1109835" y="399759"/>
            <a:ext cx="5308550" cy="8331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LES OUTILS</a:t>
            </a:r>
            <a:endParaRPr/>
          </a:p>
        </p:txBody>
      </p:sp>
      <p:sp>
        <p:nvSpPr>
          <p:cNvPr id="487" name="Google Shape;487;p36"/>
          <p:cNvSpPr txBox="1"/>
          <p:nvPr/>
        </p:nvSpPr>
        <p:spPr>
          <a:xfrm>
            <a:off x="5082744" y="736360"/>
            <a:ext cx="2297646" cy="35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B5CC03"/>
                </a:solidFill>
                <a:latin typeface="Arial"/>
                <a:ea typeface="Arial"/>
                <a:cs typeface="Arial"/>
                <a:sym typeface="Arial"/>
              </a:rPr>
              <a:t>CUBOTHEQUE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6"/>
          <p:cNvSpPr/>
          <p:nvPr/>
        </p:nvSpPr>
        <p:spPr>
          <a:xfrm>
            <a:off x="7557725" y="340621"/>
            <a:ext cx="1047042" cy="64148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6"/>
          <p:cNvSpPr/>
          <p:nvPr/>
        </p:nvSpPr>
        <p:spPr>
          <a:xfrm>
            <a:off x="9768174" y="340621"/>
            <a:ext cx="1155118" cy="127000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6"/>
          <p:cNvSpPr/>
          <p:nvPr/>
        </p:nvSpPr>
        <p:spPr>
          <a:xfrm>
            <a:off x="9763620" y="1035344"/>
            <a:ext cx="1618200" cy="92486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36"/>
          <p:cNvSpPr/>
          <p:nvPr/>
        </p:nvSpPr>
        <p:spPr>
          <a:xfrm>
            <a:off x="9972252" y="2443710"/>
            <a:ext cx="1468874" cy="148421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36"/>
          <p:cNvSpPr/>
          <p:nvPr/>
        </p:nvSpPr>
        <p:spPr>
          <a:xfrm>
            <a:off x="7680045" y="3308684"/>
            <a:ext cx="1127439" cy="88003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36"/>
          <p:cNvSpPr/>
          <p:nvPr/>
        </p:nvSpPr>
        <p:spPr>
          <a:xfrm>
            <a:off x="6205965" y="2063750"/>
            <a:ext cx="993038" cy="120283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36"/>
          <p:cNvSpPr txBox="1"/>
          <p:nvPr/>
        </p:nvSpPr>
        <p:spPr>
          <a:xfrm>
            <a:off x="9635704" y="4571136"/>
            <a:ext cx="2556296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0100" marR="0" lvl="1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Décrire son établissement (surfaces, effectifs, …)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Saisir ses consommations et les suivre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6"/>
          <p:cNvSpPr/>
          <p:nvPr/>
        </p:nvSpPr>
        <p:spPr>
          <a:xfrm>
            <a:off x="9732044" y="2022643"/>
            <a:ext cx="419280" cy="17761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" name="Google Shape;49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8181" y="4522629"/>
            <a:ext cx="2737523" cy="1522561"/>
          </a:xfrm>
          <a:prstGeom prst="rect">
            <a:avLst/>
          </a:prstGeom>
          <a:solidFill>
            <a:srgbClr val="F6001D"/>
          </a:solidFill>
          <a:ln w="9525" cap="flat" cmpd="sng">
            <a:solidFill>
              <a:srgbClr val="578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7" name="Google Shape;497;p36"/>
          <p:cNvSpPr txBox="1"/>
          <p:nvPr/>
        </p:nvSpPr>
        <p:spPr>
          <a:xfrm>
            <a:off x="9656375" y="4522629"/>
            <a:ext cx="2297646" cy="35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B5CC03"/>
                </a:solidFill>
                <a:latin typeface="Arial"/>
                <a:ea typeface="Arial"/>
                <a:cs typeface="Arial"/>
                <a:sym typeface="Arial"/>
              </a:rPr>
              <a:t>CUBOCONSO</a:t>
            </a:r>
            <a:endParaRPr sz="2800" b="1" i="0" u="none" strike="noStrike" cap="none">
              <a:solidFill>
                <a:srgbClr val="B5CC0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6"/>
          <p:cNvSpPr txBox="1"/>
          <p:nvPr/>
        </p:nvSpPr>
        <p:spPr>
          <a:xfrm>
            <a:off x="5105175" y="1044652"/>
            <a:ext cx="198164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Accéder à de nombreuses ressources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9" name="Google Shape;499;p36"/>
          <p:cNvPicPr preferRelativeResize="0"/>
          <p:nvPr/>
        </p:nvPicPr>
        <p:blipFill rotWithShape="1">
          <a:blip r:embed="rId4">
            <a:alphaModFix/>
          </a:blip>
          <a:srcRect t="18897" b="10057"/>
          <a:stretch/>
        </p:blipFill>
        <p:spPr>
          <a:xfrm>
            <a:off x="201747" y="1196661"/>
            <a:ext cx="4234989" cy="1393773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6"/>
          <p:cNvSpPr txBox="1"/>
          <p:nvPr/>
        </p:nvSpPr>
        <p:spPr>
          <a:xfrm>
            <a:off x="886142" y="2743202"/>
            <a:ext cx="3325920" cy="30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B5CC03"/>
                </a:solidFill>
                <a:latin typeface="Arial"/>
                <a:ea typeface="Arial"/>
                <a:cs typeface="Arial"/>
                <a:sym typeface="Arial"/>
              </a:rPr>
              <a:t>KIT ETABLISSEMENT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6"/>
          <p:cNvSpPr txBox="1"/>
          <p:nvPr/>
        </p:nvSpPr>
        <p:spPr>
          <a:xfrm>
            <a:off x="885508" y="3026366"/>
            <a:ext cx="39116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Mettre en place un diagnostic participatif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Faire des mesures en classe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36"/>
          <p:cNvSpPr txBox="1"/>
          <p:nvPr/>
        </p:nvSpPr>
        <p:spPr>
          <a:xfrm>
            <a:off x="3358500" y="4381290"/>
            <a:ext cx="2706361" cy="45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B5CC03"/>
                </a:solidFill>
                <a:latin typeface="Arial"/>
                <a:ea typeface="Arial"/>
                <a:cs typeface="Arial"/>
                <a:sym typeface="Arial"/>
              </a:rPr>
              <a:t>APPLICATION NUMERIQUE (en option)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36"/>
          <p:cNvSpPr txBox="1"/>
          <p:nvPr/>
        </p:nvSpPr>
        <p:spPr>
          <a:xfrm>
            <a:off x="1567109" y="3967447"/>
            <a:ext cx="22183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Diffuser la démarche à la maison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p36" descr="Une image contenant boît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 l="8347" t="22217" r="7062" b="9197"/>
          <a:stretch/>
        </p:blipFill>
        <p:spPr>
          <a:xfrm>
            <a:off x="203858" y="3713575"/>
            <a:ext cx="1303052" cy="122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6"/>
          <p:cNvPicPr preferRelativeResize="0"/>
          <p:nvPr/>
        </p:nvPicPr>
        <p:blipFill rotWithShape="1">
          <a:blip r:embed="rId6">
            <a:alphaModFix/>
          </a:blip>
          <a:srcRect l="26676" t="19236" r="24461" b="14206"/>
          <a:stretch/>
        </p:blipFill>
        <p:spPr>
          <a:xfrm>
            <a:off x="2300801" y="4420331"/>
            <a:ext cx="1436929" cy="1284586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6"/>
          <p:cNvSpPr txBox="1"/>
          <p:nvPr/>
        </p:nvSpPr>
        <p:spPr>
          <a:xfrm>
            <a:off x="1551877" y="3661912"/>
            <a:ext cx="2726098" cy="33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B5CC03"/>
                </a:solidFill>
                <a:latin typeface="Arial"/>
                <a:ea typeface="Arial"/>
                <a:cs typeface="Arial"/>
                <a:sym typeface="Arial"/>
              </a:rPr>
              <a:t>KIT AMBASSADEUR</a:t>
            </a:r>
            <a:endParaRPr sz="2400" b="0" i="0" u="none" strike="noStrike" cap="none">
              <a:solidFill>
                <a:srgbClr val="578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36"/>
          <p:cNvSpPr txBox="1"/>
          <p:nvPr/>
        </p:nvSpPr>
        <p:spPr>
          <a:xfrm>
            <a:off x="3443103" y="5255062"/>
            <a:ext cx="259834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Dynamiser le challenge avec des missions,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des quiz et du partage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8" name="Google Shape;508;p36"/>
          <p:cNvGrpSpPr/>
          <p:nvPr/>
        </p:nvGrpSpPr>
        <p:grpSpPr>
          <a:xfrm>
            <a:off x="7151288" y="775396"/>
            <a:ext cx="4688490" cy="3371400"/>
            <a:chOff x="0" y="138881"/>
            <a:chExt cx="4688490" cy="3371400"/>
          </a:xfrm>
        </p:grpSpPr>
        <p:sp>
          <p:nvSpPr>
            <p:cNvPr id="509" name="Google Shape;509;p36"/>
            <p:cNvSpPr/>
            <p:nvPr/>
          </p:nvSpPr>
          <p:spPr>
            <a:xfrm>
              <a:off x="0" y="256961"/>
              <a:ext cx="4688490" cy="466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E30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 txBox="1"/>
            <p:nvPr/>
          </p:nvSpPr>
          <p:spPr>
            <a:xfrm>
              <a:off x="0" y="256961"/>
              <a:ext cx="4688490" cy="46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3875" tIns="166600" rIns="363875" bIns="56875" anchor="t" anchorCtr="0">
              <a:noAutofit/>
            </a:bodyPr>
            <a:lstStyle/>
            <a:p>
              <a:pPr marL="57150" marR="0" lvl="1" indent="-571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Char char="•"/>
              </a:pPr>
              <a:r>
                <a:rPr lang="fr-FR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Aide au montage des équipes</a:t>
              </a:r>
              <a:endParaRPr/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2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Char char="•"/>
              </a:pPr>
              <a:r>
                <a:rPr lang="fr-FR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Organisation du suivi et du pilotage du projet</a:t>
              </a: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234424" y="138881"/>
              <a:ext cx="3281943" cy="236160"/>
            </a:xfrm>
            <a:prstGeom prst="roundRect">
              <a:avLst>
                <a:gd name="adj" fmla="val 16667"/>
              </a:avLst>
            </a:prstGeom>
            <a:solidFill>
              <a:srgbClr val="E3061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 txBox="1"/>
            <p:nvPr/>
          </p:nvSpPr>
          <p:spPr>
            <a:xfrm>
              <a:off x="245952" y="150409"/>
              <a:ext cx="3258887" cy="213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050" tIns="0" rIns="1240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fr-FR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Organisation</a:t>
              </a: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0" y="884441"/>
              <a:ext cx="4688490" cy="604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081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 txBox="1"/>
            <p:nvPr/>
          </p:nvSpPr>
          <p:spPr>
            <a:xfrm>
              <a:off x="0" y="884441"/>
              <a:ext cx="4688490" cy="6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3875" tIns="166600" rIns="363875" bIns="56875" anchor="t" anchorCtr="0">
              <a:noAutofit/>
            </a:bodyPr>
            <a:lstStyle/>
            <a:p>
              <a:pPr marL="57150" marR="0" lvl="1" indent="-571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Char char="•"/>
              </a:pPr>
              <a:r>
                <a:rPr lang="fr-FR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Aide à l’intégration aux programmes</a:t>
              </a:r>
              <a:endParaRPr/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2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Char char="•"/>
              </a:pPr>
              <a:r>
                <a:rPr lang="fr-FR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Supports de diagnostic</a:t>
              </a:r>
              <a:endParaRPr/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2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Char char="•"/>
              </a:pPr>
              <a:r>
                <a:rPr lang="fr-FR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Prise en main du kit établissement</a:t>
              </a: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234424" y="766361"/>
              <a:ext cx="3281943" cy="236160"/>
            </a:xfrm>
            <a:prstGeom prst="roundRect">
              <a:avLst>
                <a:gd name="adj" fmla="val 16667"/>
              </a:avLst>
            </a:prstGeom>
            <a:solidFill>
              <a:srgbClr val="F081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 txBox="1"/>
            <p:nvPr/>
          </p:nvSpPr>
          <p:spPr>
            <a:xfrm>
              <a:off x="245952" y="777889"/>
              <a:ext cx="3258887" cy="213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050" tIns="0" rIns="1240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fr-FR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Pédagogie</a:t>
              </a: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0" y="1650521"/>
              <a:ext cx="4688490" cy="466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FE1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 txBox="1"/>
            <p:nvPr/>
          </p:nvSpPr>
          <p:spPr>
            <a:xfrm>
              <a:off x="0" y="1650521"/>
              <a:ext cx="4688490" cy="46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3875" tIns="166600" rIns="363875" bIns="56875" anchor="t" anchorCtr="0">
              <a:noAutofit/>
            </a:bodyPr>
            <a:lstStyle/>
            <a:p>
              <a:pPr marL="57150" marR="0" lvl="1" indent="-571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Char char="•"/>
              </a:pPr>
              <a:r>
                <a:rPr lang="fr-FR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Aide à la saisie des consommations</a:t>
              </a:r>
              <a:endParaRPr/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2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Char char="•"/>
              </a:pPr>
              <a:r>
                <a:rPr lang="fr-FR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Conseils pour la mise en place d’actions techniques</a:t>
              </a: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234424" y="1532441"/>
              <a:ext cx="3281943" cy="236160"/>
            </a:xfrm>
            <a:prstGeom prst="roundRect">
              <a:avLst>
                <a:gd name="adj" fmla="val 16667"/>
              </a:avLst>
            </a:prstGeom>
            <a:solidFill>
              <a:srgbClr val="FFE10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 txBox="1"/>
            <p:nvPr/>
          </p:nvSpPr>
          <p:spPr>
            <a:xfrm>
              <a:off x="245952" y="1543969"/>
              <a:ext cx="3258887" cy="213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050" tIns="0" rIns="1240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fr-FR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Technique</a:t>
              </a: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0" y="2278001"/>
              <a:ext cx="4688490" cy="604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B5CC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 txBox="1"/>
            <p:nvPr/>
          </p:nvSpPr>
          <p:spPr>
            <a:xfrm>
              <a:off x="0" y="2278001"/>
              <a:ext cx="4688490" cy="6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3875" tIns="166600" rIns="363875" bIns="56875" anchor="t" anchorCtr="0">
              <a:noAutofit/>
            </a:bodyPr>
            <a:lstStyle/>
            <a:p>
              <a:pPr marL="57150" marR="0" lvl="1" indent="-571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Char char="•"/>
              </a:pPr>
              <a:r>
                <a:rPr lang="fr-FR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Formation des usagers et prise en main du kit ambassadeur</a:t>
              </a:r>
              <a:endParaRPr/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2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Char char="•"/>
              </a:pPr>
              <a:r>
                <a:rPr lang="fr-FR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Organisation d’évènements</a:t>
              </a:r>
              <a:endParaRPr/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2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Char char="•"/>
              </a:pPr>
              <a:r>
                <a:rPr lang="fr-FR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Ressources sur différentes thématiques : énergie, eau, carbone, réemploi…</a:t>
              </a: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234424" y="2159921"/>
              <a:ext cx="3281943" cy="236160"/>
            </a:xfrm>
            <a:prstGeom prst="roundRect">
              <a:avLst>
                <a:gd name="adj" fmla="val 16667"/>
              </a:avLst>
            </a:prstGeom>
            <a:solidFill>
              <a:srgbClr val="B5CC0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 txBox="1"/>
            <p:nvPr/>
          </p:nvSpPr>
          <p:spPr>
            <a:xfrm>
              <a:off x="245952" y="2171449"/>
              <a:ext cx="3258887" cy="213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050" tIns="0" rIns="1240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fr-FR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Sensibilisation</a:t>
              </a: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0" y="3044081"/>
              <a:ext cx="4688490" cy="466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E30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 txBox="1"/>
            <p:nvPr/>
          </p:nvSpPr>
          <p:spPr>
            <a:xfrm>
              <a:off x="0" y="3044081"/>
              <a:ext cx="4688490" cy="46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3875" tIns="166600" rIns="363875" bIns="56875" anchor="t" anchorCtr="0">
              <a:noAutofit/>
            </a:bodyPr>
            <a:lstStyle/>
            <a:p>
              <a:pPr marL="57150" marR="0" lvl="1" indent="-571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Char char="•"/>
              </a:pPr>
              <a:r>
                <a:rPr lang="fr-FR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Conseils sur la mise en place d’un plan de communication</a:t>
              </a:r>
              <a:endParaRPr/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2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Char char="•"/>
              </a:pPr>
              <a:r>
                <a:rPr lang="fr-FR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Exemples de supports</a:t>
              </a: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234424" y="2926001"/>
              <a:ext cx="3281943" cy="236160"/>
            </a:xfrm>
            <a:prstGeom prst="roundRect">
              <a:avLst>
                <a:gd name="adj" fmla="val 16667"/>
              </a:avLst>
            </a:prstGeom>
            <a:solidFill>
              <a:srgbClr val="E3061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 txBox="1"/>
            <p:nvPr/>
          </p:nvSpPr>
          <p:spPr>
            <a:xfrm>
              <a:off x="245952" y="2937529"/>
              <a:ext cx="3258887" cy="213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050" tIns="0" rIns="1240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fr-FR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Communication</a:t>
              </a:r>
              <a:endParaRPr/>
            </a:p>
          </p:txBody>
        </p:sp>
      </p:grpSp>
      <p:sp>
        <p:nvSpPr>
          <p:cNvPr id="529" name="Google Shape;52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  <p:sp>
        <p:nvSpPr>
          <p:cNvPr id="530" name="Google Shape;530;p36"/>
          <p:cNvSpPr txBox="1"/>
          <p:nvPr/>
        </p:nvSpPr>
        <p:spPr>
          <a:xfrm>
            <a:off x="6985370" y="217836"/>
            <a:ext cx="3587350" cy="40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B5CC03"/>
                </a:solidFill>
                <a:latin typeface="Arial"/>
                <a:ea typeface="Arial"/>
                <a:cs typeface="Arial"/>
                <a:sym typeface="Arial"/>
              </a:rPr>
              <a:t>ESPACE CANDIDAT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1527144" y="203492"/>
            <a:ext cx="2201277" cy="54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SOMMAIRE</a:t>
            </a:r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2"/>
          </p:nvPr>
        </p:nvSpPr>
        <p:spPr>
          <a:xfrm>
            <a:off x="2758360" y="1706593"/>
            <a:ext cx="5136689" cy="500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>
                <a:latin typeface="Arial"/>
                <a:ea typeface="Arial"/>
                <a:cs typeface="Arial"/>
                <a:sym typeface="Arial"/>
              </a:rPr>
              <a:t>Le challenge ACTEE CUBE.S</a:t>
            </a:r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3"/>
          </p:nvPr>
        </p:nvSpPr>
        <p:spPr>
          <a:xfrm>
            <a:off x="2758360" y="2426466"/>
            <a:ext cx="7730419" cy="500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>
                <a:latin typeface="Arial"/>
                <a:ea typeface="Arial"/>
                <a:cs typeface="Arial"/>
                <a:sym typeface="Arial"/>
              </a:rPr>
              <a:t>Les outils et méthodes d’accompagnement</a:t>
            </a: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4"/>
          </p:nvPr>
        </p:nvSpPr>
        <p:spPr>
          <a:xfrm>
            <a:off x="2758360" y="3173825"/>
            <a:ext cx="4079253" cy="500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>
                <a:latin typeface="Arial"/>
                <a:ea typeface="Arial"/>
                <a:cs typeface="Arial"/>
                <a:sym typeface="Arial"/>
              </a:rPr>
              <a:t>Retours d’expérience</a:t>
            </a:r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4"/>
          </p:nvPr>
        </p:nvSpPr>
        <p:spPr>
          <a:xfrm>
            <a:off x="2758360" y="3885418"/>
            <a:ext cx="4079253" cy="500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rgbClr val="231E27"/>
                </a:solidFill>
                <a:latin typeface="Arial"/>
                <a:ea typeface="Arial"/>
                <a:cs typeface="Arial"/>
                <a:sym typeface="Arial"/>
              </a:rPr>
              <a:t>Les règles du jeu</a:t>
            </a:r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ldNum" idx="12"/>
          </p:nvPr>
        </p:nvSpPr>
        <p:spPr>
          <a:xfrm>
            <a:off x="8610600" y="637520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  <p:sp>
        <p:nvSpPr>
          <p:cNvPr id="148" name="Google Shape;148;p20"/>
          <p:cNvSpPr txBox="1"/>
          <p:nvPr/>
        </p:nvSpPr>
        <p:spPr>
          <a:xfrm>
            <a:off x="1320800" y="4507345"/>
            <a:ext cx="3251200" cy="942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7"/>
          <p:cNvSpPr txBox="1">
            <a:spLocks noGrp="1"/>
          </p:cNvSpPr>
          <p:nvPr>
            <p:ph type="title"/>
          </p:nvPr>
        </p:nvSpPr>
        <p:spPr>
          <a:xfrm>
            <a:off x="1109835" y="303044"/>
            <a:ext cx="5370096" cy="8331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DIAGNOSTIC PARTICIPATIF</a:t>
            </a:r>
            <a:endParaRPr/>
          </a:p>
        </p:txBody>
      </p:sp>
      <p:sp>
        <p:nvSpPr>
          <p:cNvPr id="536" name="Google Shape;536;p37"/>
          <p:cNvSpPr txBox="1">
            <a:spLocks noGrp="1"/>
          </p:cNvSpPr>
          <p:nvPr>
            <p:ph type="body" idx="1"/>
          </p:nvPr>
        </p:nvSpPr>
        <p:spPr>
          <a:xfrm>
            <a:off x="951573" y="804386"/>
            <a:ext cx="8130880" cy="40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1800">
                <a:latin typeface="Arial"/>
                <a:ea typeface="Arial"/>
                <a:cs typeface="Arial"/>
                <a:sym typeface="Arial"/>
              </a:rPr>
              <a:t>Faire de son établissement un objet d’apprentissage</a:t>
            </a:r>
            <a:endParaRPr/>
          </a:p>
        </p:txBody>
      </p:sp>
      <p:sp>
        <p:nvSpPr>
          <p:cNvPr id="537" name="Google Shape;537;p37"/>
          <p:cNvSpPr txBox="1"/>
          <p:nvPr/>
        </p:nvSpPr>
        <p:spPr>
          <a:xfrm>
            <a:off x="7091772" y="3832853"/>
            <a:ext cx="4746812" cy="197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ouvrages </a:t>
            </a: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un cahier encadrant et des fiches élèves</a:t>
            </a:r>
            <a:endParaRPr/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modules indépendants</a:t>
            </a:r>
            <a:endParaRPr/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 </a:t>
            </a:r>
            <a:r>
              <a:rPr lang="fr-F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aspects techniques</a:t>
            </a: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l’énergie : visites des locaux techniques, mesures...</a:t>
            </a:r>
            <a:endParaRPr/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</a:t>
            </a:r>
            <a:r>
              <a:rPr lang="fr-F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l’aspect usage</a:t>
            </a: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enquêtes auprès des occupants, auto-évaluation des pratiques…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8" name="Google Shape;538;p37" descr="Éco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7783" y="1316321"/>
            <a:ext cx="1275623" cy="1275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7" descr="Groupe de personn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2407" y="1462351"/>
            <a:ext cx="1057937" cy="105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7" descr="Classro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00846" y="1423425"/>
            <a:ext cx="1107981" cy="1107981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37"/>
          <p:cNvSpPr txBox="1"/>
          <p:nvPr/>
        </p:nvSpPr>
        <p:spPr>
          <a:xfrm>
            <a:off x="77861" y="2362091"/>
            <a:ext cx="4164832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Impliquer l’ensemble des utilisateurs du bâtiment : élèves, professeurs, personnel administratif, technique et de service.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37"/>
          <p:cNvSpPr txBox="1"/>
          <p:nvPr/>
        </p:nvSpPr>
        <p:spPr>
          <a:xfrm>
            <a:off x="4348913" y="2591944"/>
            <a:ext cx="341376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Rendre concrets les apprentissages et s’approprier de manière différente les lieux.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22060" y="303044"/>
            <a:ext cx="2138816" cy="310278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4" name="Google Shape;544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06869" y="719612"/>
            <a:ext cx="2121036" cy="29814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5" name="Google Shape;54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  <p:pic>
        <p:nvPicPr>
          <p:cNvPr id="546" name="Google Shape;546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20118" y="3531642"/>
            <a:ext cx="2877339" cy="214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0907" y="3525166"/>
            <a:ext cx="2996165" cy="2185588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37"/>
          <p:cNvSpPr txBox="1"/>
          <p:nvPr/>
        </p:nvSpPr>
        <p:spPr>
          <a:xfrm>
            <a:off x="3072357" y="5665048"/>
            <a:ext cx="34137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Collège René Caillié - Saintes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8"/>
          <p:cNvSpPr txBox="1">
            <a:spLocks noGrp="1"/>
          </p:cNvSpPr>
          <p:nvPr>
            <p:ph type="title"/>
          </p:nvPr>
        </p:nvSpPr>
        <p:spPr>
          <a:xfrm>
            <a:off x="1109835" y="303044"/>
            <a:ext cx="8218803" cy="8331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INTÉGRATION AU PROGRAMME PÉDAGOGIQUE</a:t>
            </a:r>
            <a:endParaRPr/>
          </a:p>
        </p:txBody>
      </p:sp>
      <p:sp>
        <p:nvSpPr>
          <p:cNvPr id="555" name="Google Shape;555;p38"/>
          <p:cNvSpPr txBox="1">
            <a:spLocks noGrp="1"/>
          </p:cNvSpPr>
          <p:nvPr>
            <p:ph type="body" idx="1"/>
          </p:nvPr>
        </p:nvSpPr>
        <p:spPr>
          <a:xfrm>
            <a:off x="951572" y="804386"/>
            <a:ext cx="10926835" cy="40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1800">
                <a:latin typeface="Arial"/>
                <a:ea typeface="Arial"/>
                <a:cs typeface="Arial"/>
                <a:sym typeface="Arial"/>
              </a:rPr>
              <a:t>Intégrer le challenge à la vie de l’établissement grâce à des outils clés en main mais adaptables</a:t>
            </a:r>
            <a:endParaRPr/>
          </a:p>
        </p:txBody>
      </p:sp>
      <p:pic>
        <p:nvPicPr>
          <p:cNvPr id="556" name="Google Shape;55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187" y="1390987"/>
            <a:ext cx="5878342" cy="4157662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21</a:t>
            </a:fld>
            <a:endParaRPr/>
          </a:p>
        </p:txBody>
      </p:sp>
      <p:pic>
        <p:nvPicPr>
          <p:cNvPr id="558" name="Google Shape;55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1529" y="1350515"/>
            <a:ext cx="3076074" cy="2229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51529" y="3982744"/>
            <a:ext cx="3122808" cy="1408483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38"/>
          <p:cNvSpPr txBox="1"/>
          <p:nvPr/>
        </p:nvSpPr>
        <p:spPr>
          <a:xfrm>
            <a:off x="7706053" y="3580123"/>
            <a:ext cx="34137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Collège René Caillié - Saintes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8"/>
          <p:cNvSpPr txBox="1"/>
          <p:nvPr/>
        </p:nvSpPr>
        <p:spPr>
          <a:xfrm>
            <a:off x="7706053" y="5430508"/>
            <a:ext cx="34137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Collège de la Tour - Montguyon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9"/>
          <p:cNvSpPr txBox="1">
            <a:spLocks noGrp="1"/>
          </p:cNvSpPr>
          <p:nvPr>
            <p:ph type="body" idx="1"/>
          </p:nvPr>
        </p:nvSpPr>
        <p:spPr>
          <a:xfrm>
            <a:off x="1529222" y="1844358"/>
            <a:ext cx="721853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fr-FR" sz="5400"/>
              <a:t>RETOURS D’EXPÉRIENCE</a:t>
            </a:r>
            <a:endParaRPr/>
          </a:p>
        </p:txBody>
      </p:sp>
      <p:sp>
        <p:nvSpPr>
          <p:cNvPr id="567" name="Google Shape;567;p39"/>
          <p:cNvSpPr txBox="1">
            <a:spLocks noGrp="1"/>
          </p:cNvSpPr>
          <p:nvPr>
            <p:ph type="body" idx="2"/>
          </p:nvPr>
        </p:nvSpPr>
        <p:spPr>
          <a:xfrm>
            <a:off x="3002349" y="3489148"/>
            <a:ext cx="3479719" cy="174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sz="2400">
                <a:latin typeface="Arial"/>
                <a:ea typeface="Arial"/>
                <a:cs typeface="Arial"/>
                <a:sym typeface="Arial"/>
              </a:rPr>
              <a:t>Issus du programme CUBE.S</a:t>
            </a:r>
            <a:endParaRPr/>
          </a:p>
        </p:txBody>
      </p:sp>
      <p:sp>
        <p:nvSpPr>
          <p:cNvPr id="568" name="Google Shape;56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0"/>
          <p:cNvSpPr txBox="1">
            <a:spLocks noGrp="1"/>
          </p:cNvSpPr>
          <p:nvPr>
            <p:ph type="title"/>
          </p:nvPr>
        </p:nvSpPr>
        <p:spPr>
          <a:xfrm>
            <a:off x="1109835" y="399759"/>
            <a:ext cx="9059401" cy="8331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ANIMER UN RÉSEAU</a:t>
            </a:r>
            <a:endParaRPr/>
          </a:p>
        </p:txBody>
      </p:sp>
      <p:pic>
        <p:nvPicPr>
          <p:cNvPr id="575" name="Google Shape;57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4235" y="1686355"/>
            <a:ext cx="4510345" cy="3393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9835" y="1686355"/>
            <a:ext cx="5385501" cy="3176065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1"/>
          <p:cNvSpPr txBox="1">
            <a:spLocks noGrp="1"/>
          </p:cNvSpPr>
          <p:nvPr>
            <p:ph type="title"/>
          </p:nvPr>
        </p:nvSpPr>
        <p:spPr>
          <a:xfrm>
            <a:off x="1109835" y="399759"/>
            <a:ext cx="9059401" cy="8331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ANIMER UN RÉSEAU</a:t>
            </a:r>
            <a:endParaRPr/>
          </a:p>
        </p:txBody>
      </p:sp>
      <p:pic>
        <p:nvPicPr>
          <p:cNvPr id="584" name="Google Shape;58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2242" y="3509524"/>
            <a:ext cx="3386463" cy="254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2384" y="1920872"/>
            <a:ext cx="4741836" cy="301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8783" y="193963"/>
            <a:ext cx="4313382" cy="3235037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2"/>
          <p:cNvSpPr txBox="1">
            <a:spLocks noGrp="1"/>
          </p:cNvSpPr>
          <p:nvPr>
            <p:ph type="title"/>
          </p:nvPr>
        </p:nvSpPr>
        <p:spPr>
          <a:xfrm>
            <a:off x="1109835" y="399759"/>
            <a:ext cx="9059401" cy="8331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RÉALISER UN DIAGNOSTIC PARTICIPATIF</a:t>
            </a:r>
            <a:endParaRPr/>
          </a:p>
        </p:txBody>
      </p:sp>
      <p:sp>
        <p:nvSpPr>
          <p:cNvPr id="593" name="Google Shape;59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25</a:t>
            </a:fld>
            <a:endParaRPr/>
          </a:p>
        </p:txBody>
      </p:sp>
      <p:pic>
        <p:nvPicPr>
          <p:cNvPr id="594" name="Google Shape;59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9073" y="3851637"/>
            <a:ext cx="3782541" cy="286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2366" y="1074249"/>
            <a:ext cx="4613968" cy="2602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2538" y="2057060"/>
            <a:ext cx="3345896" cy="2743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3"/>
          <p:cNvSpPr txBox="1">
            <a:spLocks noGrp="1"/>
          </p:cNvSpPr>
          <p:nvPr>
            <p:ph type="title"/>
          </p:nvPr>
        </p:nvSpPr>
        <p:spPr>
          <a:xfrm>
            <a:off x="1109835" y="399759"/>
            <a:ext cx="9059401" cy="8331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RÉALISER UN DIAGNOSTIC PARTICIPATIF</a:t>
            </a:r>
            <a:endParaRPr/>
          </a:p>
        </p:txBody>
      </p:sp>
      <p:sp>
        <p:nvSpPr>
          <p:cNvPr id="603" name="Google Shape;603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  <p:pic>
        <p:nvPicPr>
          <p:cNvPr id="604" name="Google Shape;60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7437" y="1001986"/>
            <a:ext cx="2592982" cy="457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818" y="1746687"/>
            <a:ext cx="5903605" cy="3314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4"/>
          <p:cNvSpPr txBox="1">
            <a:spLocks noGrp="1"/>
          </p:cNvSpPr>
          <p:nvPr>
            <p:ph type="title"/>
          </p:nvPr>
        </p:nvSpPr>
        <p:spPr>
          <a:xfrm>
            <a:off x="1109835" y="399759"/>
            <a:ext cx="9059401" cy="8331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EVÉNEMENT ET ANIMATION</a:t>
            </a:r>
            <a:endParaRPr/>
          </a:p>
        </p:txBody>
      </p:sp>
      <p:sp>
        <p:nvSpPr>
          <p:cNvPr id="612" name="Google Shape;612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27</a:t>
            </a:fld>
            <a:endParaRPr/>
          </a:p>
        </p:txBody>
      </p:sp>
      <p:pic>
        <p:nvPicPr>
          <p:cNvPr id="613" name="Google Shape;61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8661" y="1232895"/>
            <a:ext cx="6046739" cy="453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145" y="2266983"/>
            <a:ext cx="5074720" cy="2466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5"/>
          <p:cNvSpPr txBox="1">
            <a:spLocks noGrp="1"/>
          </p:cNvSpPr>
          <p:nvPr>
            <p:ph type="title"/>
          </p:nvPr>
        </p:nvSpPr>
        <p:spPr>
          <a:xfrm>
            <a:off x="1109835" y="399759"/>
            <a:ext cx="9059401" cy="8331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EVÉNEMENT ET ANIMATION</a:t>
            </a:r>
            <a:endParaRPr/>
          </a:p>
        </p:txBody>
      </p:sp>
      <p:sp>
        <p:nvSpPr>
          <p:cNvPr id="621" name="Google Shape;621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  <p:pic>
        <p:nvPicPr>
          <p:cNvPr id="622" name="Google Shape;622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835" y="1136072"/>
            <a:ext cx="3439391" cy="4585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0163" y="1936171"/>
            <a:ext cx="3980873" cy="2985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6"/>
          <p:cNvSpPr txBox="1">
            <a:spLocks noGrp="1"/>
          </p:cNvSpPr>
          <p:nvPr>
            <p:ph type="body" idx="1"/>
          </p:nvPr>
        </p:nvSpPr>
        <p:spPr>
          <a:xfrm>
            <a:off x="1529222" y="1844358"/>
            <a:ext cx="721853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fr-FR" sz="5400"/>
              <a:t>LES RÈGLES DU JEU</a:t>
            </a:r>
            <a:endParaRPr/>
          </a:p>
        </p:txBody>
      </p:sp>
      <p:sp>
        <p:nvSpPr>
          <p:cNvPr id="629" name="Google Shape;629;p46"/>
          <p:cNvSpPr txBox="1">
            <a:spLocks noGrp="1"/>
          </p:cNvSpPr>
          <p:nvPr>
            <p:ph type="body" idx="2"/>
          </p:nvPr>
        </p:nvSpPr>
        <p:spPr>
          <a:xfrm>
            <a:off x="3002349" y="3489148"/>
            <a:ext cx="3479719" cy="174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sz="2400">
                <a:latin typeface="Arial"/>
                <a:ea typeface="Arial"/>
                <a:cs typeface="Arial"/>
                <a:sym typeface="Arial"/>
              </a:rPr>
              <a:t>Modalités d’inscriptions</a:t>
            </a:r>
            <a:endParaRPr/>
          </a:p>
        </p:txBody>
      </p:sp>
      <p:sp>
        <p:nvSpPr>
          <p:cNvPr id="630" name="Google Shape;63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1109835" y="399759"/>
            <a:ext cx="3319925" cy="8331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LE CHALLENGE ACTEE CUBE.S</a:t>
            </a:r>
            <a:endParaRPr dirty="0"/>
          </a:p>
        </p:txBody>
      </p:sp>
      <p:sp>
        <p:nvSpPr>
          <p:cNvPr id="168" name="Google Shape;168;p21"/>
          <p:cNvSpPr txBox="1">
            <a:spLocks noGrp="1"/>
          </p:cNvSpPr>
          <p:nvPr>
            <p:ph type="body" idx="1"/>
          </p:nvPr>
        </p:nvSpPr>
        <p:spPr>
          <a:xfrm>
            <a:off x="1109835" y="1420043"/>
            <a:ext cx="3319925" cy="40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fr-FR" dirty="0"/>
              <a:t>L’association de 3 savoir-faire</a:t>
            </a:r>
            <a:endParaRPr dirty="0"/>
          </a:p>
        </p:txBody>
      </p:sp>
      <p:sp>
        <p:nvSpPr>
          <p:cNvPr id="170" name="Google Shape;170;p21"/>
          <p:cNvSpPr txBox="1"/>
          <p:nvPr/>
        </p:nvSpPr>
        <p:spPr>
          <a:xfrm>
            <a:off x="7680720" y="348262"/>
            <a:ext cx="367308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 dirty="0" err="1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Cerema</a:t>
            </a:r>
            <a:r>
              <a:rPr lang="fr-FR" sz="1400" b="1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:</a:t>
            </a:r>
            <a:endParaRPr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sz="1400" b="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Création des outils et méthodes d’accompagnement</a:t>
            </a:r>
            <a:endParaRPr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sz="1400" b="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Accompagnement des collectivités et établissements</a:t>
            </a:r>
            <a:endParaRPr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1" name="Google Shape;171;p21"/>
          <p:cNvSpPr txBox="1"/>
          <p:nvPr/>
        </p:nvSpPr>
        <p:spPr>
          <a:xfrm>
            <a:off x="964550" y="3806718"/>
            <a:ext cx="299266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IFPEB :</a:t>
            </a:r>
            <a:endParaRPr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sz="1400" b="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Gestion des inscriptions</a:t>
            </a:r>
            <a:endParaRPr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sz="1400" b="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Gestion de l’espace numérique candidats</a:t>
            </a:r>
            <a:endParaRPr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2" name="Google Shape;172;p21"/>
          <p:cNvSpPr txBox="1"/>
          <p:nvPr/>
        </p:nvSpPr>
        <p:spPr>
          <a:xfrm>
            <a:off x="9487012" y="3576643"/>
            <a:ext cx="285404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ACTEE :</a:t>
            </a:r>
            <a:endParaRPr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sz="1400" b="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Pilotage et financement de ACTEE CUBE.S (via ACTEE+)</a:t>
            </a:r>
            <a:endParaRPr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sz="1400" b="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Diffusion du challenge (réseau d’adhérents, lauréats programme ACTEE)</a:t>
            </a:r>
            <a:endParaRPr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3" name="Google Shape;1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D2C39B0-0803-5B52-E6E5-29F64ED2C5F6}"/>
              </a:ext>
            </a:extLst>
          </p:cNvPr>
          <p:cNvGrpSpPr/>
          <p:nvPr/>
        </p:nvGrpSpPr>
        <p:grpSpPr>
          <a:xfrm>
            <a:off x="3704281" y="348196"/>
            <a:ext cx="5650875" cy="5089761"/>
            <a:chOff x="3704281" y="348196"/>
            <a:chExt cx="5650875" cy="5089761"/>
          </a:xfrm>
        </p:grpSpPr>
        <p:grpSp>
          <p:nvGrpSpPr>
            <p:cNvPr id="153" name="Google Shape;153;p21"/>
            <p:cNvGrpSpPr/>
            <p:nvPr/>
          </p:nvGrpSpPr>
          <p:grpSpPr>
            <a:xfrm>
              <a:off x="3704281" y="348196"/>
              <a:ext cx="5650875" cy="5089761"/>
              <a:chOff x="3933653" y="720516"/>
              <a:chExt cx="5146270" cy="5064789"/>
            </a:xfrm>
          </p:grpSpPr>
          <p:grpSp>
            <p:nvGrpSpPr>
              <p:cNvPr id="154" name="Google Shape;154;p21"/>
              <p:cNvGrpSpPr/>
              <p:nvPr/>
            </p:nvGrpSpPr>
            <p:grpSpPr>
              <a:xfrm>
                <a:off x="3933653" y="720516"/>
                <a:ext cx="5146270" cy="5064789"/>
                <a:chOff x="1435676" y="0"/>
                <a:chExt cx="5146270" cy="5064789"/>
              </a:xfrm>
            </p:grpSpPr>
            <p:sp>
              <p:nvSpPr>
                <p:cNvPr id="155" name="Google Shape;155;p21"/>
                <p:cNvSpPr/>
                <p:nvPr/>
              </p:nvSpPr>
              <p:spPr>
                <a:xfrm>
                  <a:off x="1805689" y="658650"/>
                  <a:ext cx="4405478" cy="4405478"/>
                </a:xfrm>
                <a:prstGeom prst="blockArc">
                  <a:avLst>
                    <a:gd name="adj1" fmla="val 8998779"/>
                    <a:gd name="adj2" fmla="val 16210563"/>
                    <a:gd name="adj3" fmla="val 4640"/>
                  </a:avLst>
                </a:prstGeom>
                <a:solidFill>
                  <a:srgbClr val="FDE101"/>
                </a:solidFill>
                <a:ln>
                  <a:noFill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21"/>
                <p:cNvSpPr/>
                <p:nvPr/>
              </p:nvSpPr>
              <p:spPr>
                <a:xfrm>
                  <a:off x="1806072" y="659311"/>
                  <a:ext cx="4405478" cy="4405478"/>
                </a:xfrm>
                <a:prstGeom prst="blockArc">
                  <a:avLst>
                    <a:gd name="adj1" fmla="val 1800000"/>
                    <a:gd name="adj2" fmla="val 9000000"/>
                    <a:gd name="adj3" fmla="val 4640"/>
                  </a:avLst>
                </a:prstGeom>
                <a:solidFill>
                  <a:srgbClr val="9F358D"/>
                </a:solidFill>
                <a:ln>
                  <a:noFill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21"/>
                <p:cNvSpPr/>
                <p:nvPr/>
              </p:nvSpPr>
              <p:spPr>
                <a:xfrm>
                  <a:off x="1806056" y="614905"/>
                  <a:ext cx="4405478" cy="4405478"/>
                </a:xfrm>
                <a:prstGeom prst="blockArc">
                  <a:avLst>
                    <a:gd name="adj1" fmla="val 16209344"/>
                    <a:gd name="adj2" fmla="val 1801217"/>
                    <a:gd name="adj3" fmla="val 4640"/>
                  </a:avLst>
                </a:prstGeom>
                <a:solidFill>
                  <a:srgbClr val="AAC812"/>
                </a:solidFill>
                <a:ln>
                  <a:noFill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21"/>
                <p:cNvSpPr/>
                <p:nvPr/>
              </p:nvSpPr>
              <p:spPr>
                <a:xfrm>
                  <a:off x="2994864" y="1848103"/>
                  <a:ext cx="2027894" cy="2027894"/>
                </a:xfrm>
                <a:prstGeom prst="ellipse">
                  <a:avLst/>
                </a:prstGeom>
                <a:solidFill>
                  <a:schemeClr val="accent3"/>
                </a:solidFill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21"/>
                <p:cNvSpPr txBox="1"/>
                <p:nvPr/>
              </p:nvSpPr>
              <p:spPr>
                <a:xfrm>
                  <a:off x="3291842" y="2145081"/>
                  <a:ext cx="1433938" cy="14339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82550" tIns="82550" rIns="82550" bIns="8255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6500"/>
                    <a:buFont typeface="Arial"/>
                    <a:buNone/>
                  </a:pPr>
                  <a:endParaRPr sz="6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160;p21"/>
                <p:cNvSpPr/>
                <p:nvPr/>
              </p:nvSpPr>
              <p:spPr>
                <a:xfrm>
                  <a:off x="3305277" y="0"/>
                  <a:ext cx="1419526" cy="1419526"/>
                </a:xfrm>
                <a:prstGeom prst="ellipse">
                  <a:avLst/>
                </a:prstGeom>
                <a:solidFill>
                  <a:srgbClr val="AAC812"/>
                </a:solidFill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21"/>
                <p:cNvSpPr txBox="1"/>
                <p:nvPr/>
              </p:nvSpPr>
              <p:spPr>
                <a:xfrm>
                  <a:off x="3513162" y="207885"/>
                  <a:ext cx="1003756" cy="1003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4750" tIns="64750" rIns="64750" bIns="6475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100"/>
                    <a:buFont typeface="Arial"/>
                    <a:buNone/>
                  </a:pPr>
                  <a:endParaRPr sz="5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21"/>
                <p:cNvSpPr/>
                <p:nvPr/>
              </p:nvSpPr>
              <p:spPr>
                <a:xfrm>
                  <a:off x="5162420" y="3228106"/>
                  <a:ext cx="1419526" cy="1419526"/>
                </a:xfrm>
                <a:prstGeom prst="ellipse">
                  <a:avLst/>
                </a:prstGeom>
                <a:solidFill>
                  <a:srgbClr val="9F358D"/>
                </a:solidFill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21"/>
                <p:cNvSpPr txBox="1"/>
                <p:nvPr/>
              </p:nvSpPr>
              <p:spPr>
                <a:xfrm>
                  <a:off x="5370305" y="3435991"/>
                  <a:ext cx="1003756" cy="1003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4750" tIns="64750" rIns="64750" bIns="6475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100"/>
                    <a:buFont typeface="Arial"/>
                    <a:buNone/>
                  </a:pPr>
                  <a:endParaRPr sz="5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21"/>
                <p:cNvSpPr/>
                <p:nvPr/>
              </p:nvSpPr>
              <p:spPr>
                <a:xfrm>
                  <a:off x="1435676" y="3228106"/>
                  <a:ext cx="1419526" cy="1419526"/>
                </a:xfrm>
                <a:prstGeom prst="ellipse">
                  <a:avLst/>
                </a:prstGeom>
                <a:solidFill>
                  <a:srgbClr val="FDE101"/>
                </a:solidFill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21"/>
                <p:cNvSpPr txBox="1"/>
                <p:nvPr/>
              </p:nvSpPr>
              <p:spPr>
                <a:xfrm>
                  <a:off x="1643561" y="3435991"/>
                  <a:ext cx="1003756" cy="1003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4750" tIns="64750" rIns="64750" bIns="6475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100"/>
                    <a:buFont typeface="Arial"/>
                    <a:buNone/>
                  </a:pPr>
                  <a:endParaRPr sz="5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66" name="Google Shape;166;p2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164442" y="969645"/>
                <a:ext cx="2320061" cy="85951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9" name="Google Shape;169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14892" y="3988322"/>
              <a:ext cx="1549236" cy="748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75860" y="4126612"/>
              <a:ext cx="1399876" cy="3802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91655" y="2542878"/>
              <a:ext cx="1753601" cy="14305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7"/>
          <p:cNvSpPr txBox="1">
            <a:spLocks noGrp="1"/>
          </p:cNvSpPr>
          <p:nvPr>
            <p:ph type="title"/>
          </p:nvPr>
        </p:nvSpPr>
        <p:spPr>
          <a:xfrm>
            <a:off x="1109835" y="399759"/>
            <a:ext cx="3319925" cy="8331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INSCRIPTION</a:t>
            </a:r>
            <a:endParaRPr/>
          </a:p>
        </p:txBody>
      </p:sp>
      <p:sp>
        <p:nvSpPr>
          <p:cNvPr id="636" name="Google Shape;636;p47"/>
          <p:cNvSpPr txBox="1"/>
          <p:nvPr/>
        </p:nvSpPr>
        <p:spPr>
          <a:xfrm>
            <a:off x="1109835" y="1169377"/>
            <a:ext cx="8526534" cy="4612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 moins 6 établissements par collectivité</a:t>
            </a:r>
            <a:endParaRPr dirty="0"/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Accompagnement financé par les CEE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 personnes en régions pour accompagner collectivités et établissements : animation, formation, conseils, ressources (kits, guides…)</a:t>
            </a:r>
            <a:endParaRPr dirty="0"/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Frais d’inscriptions</a:t>
            </a:r>
            <a:endParaRPr dirty="0"/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tarif de 2 000,00 € H.T. par collège ou 3 000,00 € H.T. par lycée, </a:t>
            </a:r>
            <a:endParaRPr dirty="0"/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quel que soit le nombre d’établissements inscrits</a:t>
            </a:r>
            <a:endParaRPr dirty="0"/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dirty="0"/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 pour une économie moyenne de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des consommations énergétiques</a:t>
            </a:r>
            <a:r>
              <a:rPr lang="fr-F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soit en moyenne </a:t>
            </a:r>
            <a:r>
              <a:rPr lang="fr-FR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5 600€/an</a:t>
            </a:r>
            <a:r>
              <a:rPr lang="fr-F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pour les collèges et </a:t>
            </a:r>
            <a:r>
              <a:rPr lang="fr-FR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15 000€/an </a:t>
            </a:r>
            <a:r>
              <a:rPr lang="fr-F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 les lycées ! </a:t>
            </a:r>
            <a:endParaRPr sz="1800" dirty="0">
              <a:solidFill>
                <a:schemeClr val="dk1"/>
              </a:solidFill>
            </a:endParaRPr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dirty="0">
                <a:solidFill>
                  <a:schemeClr val="dk1"/>
                </a:solidFill>
              </a:rPr>
              <a:t>*Calcul sur une base de 0,10 </a:t>
            </a:r>
            <a:r>
              <a:rPr lang="fr-FR" sz="1800" dirty="0" err="1">
                <a:solidFill>
                  <a:schemeClr val="dk1"/>
                </a:solidFill>
              </a:rPr>
              <a:t>kw</a:t>
            </a:r>
            <a:r>
              <a:rPr lang="fr-FR" sz="1800" dirty="0">
                <a:solidFill>
                  <a:schemeClr val="dk1"/>
                </a:solidFill>
              </a:rPr>
              <a:t>/h</a:t>
            </a:r>
            <a:endParaRPr sz="1800" dirty="0">
              <a:solidFill>
                <a:schemeClr val="dk1"/>
              </a:solidFill>
            </a:endParaRPr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8"/>
          <p:cNvSpPr txBox="1">
            <a:spLocks noGrp="1"/>
          </p:cNvSpPr>
          <p:nvPr>
            <p:ph type="title"/>
          </p:nvPr>
        </p:nvSpPr>
        <p:spPr>
          <a:xfrm>
            <a:off x="1527144" y="203492"/>
            <a:ext cx="5894073" cy="54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/>
              <a:t>EN RÉSUMÉ : ACTEE CUBE.S, C’EST QUOI ?</a:t>
            </a:r>
            <a:endParaRPr/>
          </a:p>
        </p:txBody>
      </p:sp>
      <p:sp>
        <p:nvSpPr>
          <p:cNvPr id="643" name="Google Shape;643;p48"/>
          <p:cNvSpPr txBox="1"/>
          <p:nvPr/>
        </p:nvSpPr>
        <p:spPr>
          <a:xfrm>
            <a:off x="597877" y="1160584"/>
            <a:ext cx="7983415" cy="491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small">
                <a:solidFill>
                  <a:srgbClr val="B5CC03"/>
                </a:solidFill>
                <a:latin typeface="Calibri"/>
                <a:ea typeface="Calibri"/>
                <a:cs typeface="Calibri"/>
                <a:sym typeface="Calibri"/>
              </a:rPr>
              <a:t>Une inscription collective pour favoriser les échanges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small">
                <a:solidFill>
                  <a:srgbClr val="FFE105"/>
                </a:solidFill>
                <a:latin typeface="Calibri"/>
                <a:ea typeface="Calibri"/>
                <a:cs typeface="Calibri"/>
                <a:sym typeface="Calibri"/>
              </a:rPr>
              <a:t>2 ans de challenge :</a:t>
            </a:r>
            <a:endParaRPr/>
          </a:p>
          <a:p>
            <a:pPr marL="2857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an de concours avec des actions et résultats récompensés par des prix </a:t>
            </a:r>
            <a:endParaRPr/>
          </a:p>
          <a:p>
            <a:pPr marL="2857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année de suivi pour pérenniser la démarche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small">
                <a:solidFill>
                  <a:srgbClr val="E30613"/>
                </a:solidFill>
                <a:latin typeface="Calibri"/>
                <a:ea typeface="Calibri"/>
                <a:cs typeface="Calibri"/>
                <a:sym typeface="Calibri"/>
              </a:rPr>
              <a:t>Un accompagnement sur mesure :</a:t>
            </a:r>
            <a:endParaRPr/>
          </a:p>
          <a:p>
            <a:pPr marL="2857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 réunions d’échanges pour partager ses expériences</a:t>
            </a:r>
            <a:endParaRPr/>
          </a:p>
          <a:p>
            <a:pPr marL="2857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formation et des outils pour réussir sa démarche d’économie d’énergie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48" descr="Classro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68566" y="4431656"/>
            <a:ext cx="105156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8" descr="Relati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68566" y="327855"/>
            <a:ext cx="1051560" cy="10515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646" name="Google Shape;646;p48" descr="Pouce en hau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79242" y="1587613"/>
            <a:ext cx="1051560" cy="1051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7" name="Google Shape;647;p48"/>
          <p:cNvGrpSpPr/>
          <p:nvPr/>
        </p:nvGrpSpPr>
        <p:grpSpPr>
          <a:xfrm>
            <a:off x="9295145" y="2847372"/>
            <a:ext cx="1798402" cy="1420905"/>
            <a:chOff x="9574363" y="3877598"/>
            <a:chExt cx="1798402" cy="1420905"/>
          </a:xfrm>
        </p:grpSpPr>
        <p:grpSp>
          <p:nvGrpSpPr>
            <p:cNvPr id="648" name="Google Shape;648;p48"/>
            <p:cNvGrpSpPr/>
            <p:nvPr/>
          </p:nvGrpSpPr>
          <p:grpSpPr>
            <a:xfrm>
              <a:off x="9665839" y="4357386"/>
              <a:ext cx="1641286" cy="941117"/>
              <a:chOff x="9164097" y="3854624"/>
              <a:chExt cx="2761654" cy="1583539"/>
            </a:xfrm>
          </p:grpSpPr>
          <p:pic>
            <p:nvPicPr>
              <p:cNvPr id="649" name="Google Shape;649;p48" descr="Brainstorming de groupe"/>
              <p:cNvPicPr preferRelativeResize="0"/>
              <p:nvPr/>
            </p:nvPicPr>
            <p:blipFill rotWithShape="1">
              <a:blip r:embed="rId6">
                <a:alphaModFix/>
              </a:blip>
              <a:srcRect t="45349"/>
              <a:stretch/>
            </p:blipFill>
            <p:spPr>
              <a:xfrm>
                <a:off x="9164097" y="3928904"/>
                <a:ext cx="2761654" cy="15092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0" name="Google Shape;650;p48"/>
              <p:cNvSpPr/>
              <p:nvPr/>
            </p:nvSpPr>
            <p:spPr>
              <a:xfrm>
                <a:off x="9656466" y="4683533"/>
                <a:ext cx="214716" cy="206056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8"/>
              <p:cNvSpPr/>
              <p:nvPr/>
            </p:nvSpPr>
            <p:spPr>
              <a:xfrm>
                <a:off x="10624421" y="4832383"/>
                <a:ext cx="214716" cy="206056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8"/>
              <p:cNvSpPr/>
              <p:nvPr/>
            </p:nvSpPr>
            <p:spPr>
              <a:xfrm>
                <a:off x="11291947" y="4683533"/>
                <a:ext cx="214716" cy="206056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8"/>
              <p:cNvSpPr/>
              <p:nvPr/>
            </p:nvSpPr>
            <p:spPr>
              <a:xfrm>
                <a:off x="10442461" y="3854624"/>
                <a:ext cx="214716" cy="206056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4" name="Google Shape;654;p48"/>
            <p:cNvSpPr/>
            <p:nvPr/>
          </p:nvSpPr>
          <p:spPr>
            <a:xfrm>
              <a:off x="10892690" y="4075508"/>
              <a:ext cx="480075" cy="233871"/>
            </a:xfrm>
            <a:prstGeom prst="wedgeEllipseCallout">
              <a:avLst>
                <a:gd name="adj1" fmla="val -31299"/>
                <a:gd name="adj2" fmla="val 79981"/>
              </a:avLst>
            </a:prstGeom>
            <a:solidFill>
              <a:schemeClr val="lt1"/>
            </a:solidFill>
            <a:ln w="38100" cap="flat" cmpd="sng">
              <a:solidFill>
                <a:srgbClr val="EF8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10343436" y="3877598"/>
              <a:ext cx="480075" cy="233871"/>
            </a:xfrm>
            <a:prstGeom prst="wedgeEllipseCallout">
              <a:avLst>
                <a:gd name="adj1" fmla="val -10368"/>
                <a:gd name="adj2" fmla="val 118651"/>
              </a:avLst>
            </a:prstGeom>
            <a:solidFill>
              <a:schemeClr val="lt1"/>
            </a:solidFill>
            <a:ln w="38100" cap="flat" cmpd="sng">
              <a:solidFill>
                <a:srgbClr val="EF8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9574363" y="4004649"/>
              <a:ext cx="480075" cy="233871"/>
            </a:xfrm>
            <a:prstGeom prst="wedgeEllipseCallout">
              <a:avLst>
                <a:gd name="adj1" fmla="val 31494"/>
                <a:gd name="adj2" fmla="val 92872"/>
              </a:avLst>
            </a:prstGeom>
            <a:solidFill>
              <a:schemeClr val="lt1"/>
            </a:solidFill>
            <a:ln w="38100" cap="flat" cmpd="sng">
              <a:solidFill>
                <a:srgbClr val="EF8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7" name="Google Shape;65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32</a:t>
            </a:fld>
            <a:endParaRPr/>
          </a:p>
        </p:txBody>
      </p:sp>
      <p:sp>
        <p:nvSpPr>
          <p:cNvPr id="701" name="Google Shape;701;p52"/>
          <p:cNvSpPr txBox="1"/>
          <p:nvPr/>
        </p:nvSpPr>
        <p:spPr>
          <a:xfrm>
            <a:off x="5248076" y="2507633"/>
            <a:ext cx="23172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900" b="1">
                <a:solidFill>
                  <a:srgbClr val="F6A2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fr-FR" sz="4900" b="1" i="0" u="none" strike="noStrike" cap="none">
                <a:solidFill>
                  <a:srgbClr val="F6A200"/>
                </a:solidFill>
                <a:latin typeface="Calibri"/>
                <a:ea typeface="Calibri"/>
                <a:cs typeface="Calibri"/>
                <a:sym typeface="Calibri"/>
              </a:rPr>
              <a:t>erci</a:t>
            </a:r>
            <a:endParaRPr sz="4900" b="1" i="0" u="none" strike="noStrike" cap="none">
              <a:solidFill>
                <a:srgbClr val="F6A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52"/>
          <p:cNvSpPr/>
          <p:nvPr/>
        </p:nvSpPr>
        <p:spPr>
          <a:xfrm>
            <a:off x="5248077" y="3275100"/>
            <a:ext cx="5361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Avez  vous des questions ?</a:t>
            </a:r>
            <a:endParaRPr sz="2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>
          <a:extLst>
            <a:ext uri="{FF2B5EF4-FFF2-40B4-BE49-F238E27FC236}">
              <a16:creationId xmlns:a16="http://schemas.microsoft.com/office/drawing/2014/main" id="{DE42CA3A-8C4F-0C5A-E90B-71F3D407D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50">
            <a:extLst>
              <a:ext uri="{FF2B5EF4-FFF2-40B4-BE49-F238E27FC236}">
                <a16:creationId xmlns:a16="http://schemas.microsoft.com/office/drawing/2014/main" id="{53A8C6BB-4558-F88C-FCE5-76379E45C12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  <p:sp>
        <p:nvSpPr>
          <p:cNvPr id="678" name="Google Shape;678;p50">
            <a:extLst>
              <a:ext uri="{FF2B5EF4-FFF2-40B4-BE49-F238E27FC236}">
                <a16:creationId xmlns:a16="http://schemas.microsoft.com/office/drawing/2014/main" id="{9F38CC00-DF36-94CE-62B2-F3D27169831C}"/>
              </a:ext>
            </a:extLst>
          </p:cNvPr>
          <p:cNvSpPr txBox="1"/>
          <p:nvPr/>
        </p:nvSpPr>
        <p:spPr>
          <a:xfrm>
            <a:off x="1059873" y="1691778"/>
            <a:ext cx="1944016" cy="59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Leviers d’ACTEE +</a:t>
            </a: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400" b="1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9" name="Google Shape;679;p50">
            <a:extLst>
              <a:ext uri="{FF2B5EF4-FFF2-40B4-BE49-F238E27FC236}">
                <a16:creationId xmlns:a16="http://schemas.microsoft.com/office/drawing/2014/main" id="{0602D93D-DCC5-3ADD-29D7-F714E5564E86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9538"/>
          <a:stretch/>
        </p:blipFill>
        <p:spPr>
          <a:xfrm>
            <a:off x="3321170" y="2282196"/>
            <a:ext cx="6605222" cy="347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50">
            <a:extLst>
              <a:ext uri="{FF2B5EF4-FFF2-40B4-BE49-F238E27FC236}">
                <a16:creationId xmlns:a16="http://schemas.microsoft.com/office/drawing/2014/main" id="{A948F289-45E3-0CF6-FD13-DB4785EB75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9225" y="4851733"/>
            <a:ext cx="556032" cy="45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50">
            <a:extLst>
              <a:ext uri="{FF2B5EF4-FFF2-40B4-BE49-F238E27FC236}">
                <a16:creationId xmlns:a16="http://schemas.microsoft.com/office/drawing/2014/main" id="{6A2CAC1C-89B0-B7D4-DC34-DFF839352FD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59680" y="4721914"/>
            <a:ext cx="475756" cy="526888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50">
            <a:extLst>
              <a:ext uri="{FF2B5EF4-FFF2-40B4-BE49-F238E27FC236}">
                <a16:creationId xmlns:a16="http://schemas.microsoft.com/office/drawing/2014/main" id="{2E8EBFEC-0906-0EDE-761E-C2C556FD971D}"/>
              </a:ext>
            </a:extLst>
          </p:cNvPr>
          <p:cNvSpPr txBox="1"/>
          <p:nvPr/>
        </p:nvSpPr>
        <p:spPr>
          <a:xfrm>
            <a:off x="8536002" y="1803387"/>
            <a:ext cx="2025989" cy="839461"/>
          </a:xfrm>
          <a:prstGeom prst="rect">
            <a:avLst/>
          </a:prstGeom>
          <a:solidFill>
            <a:srgbClr val="82D7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Appui financiers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Fonds et sous-programmes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50">
            <a:extLst>
              <a:ext uri="{FF2B5EF4-FFF2-40B4-BE49-F238E27FC236}">
                <a16:creationId xmlns:a16="http://schemas.microsoft.com/office/drawing/2014/main" id="{7A089BDD-FF71-8C40-D142-2614EFF9EA60}"/>
              </a:ext>
            </a:extLst>
          </p:cNvPr>
          <p:cNvSpPr txBox="1"/>
          <p:nvPr/>
        </p:nvSpPr>
        <p:spPr>
          <a:xfrm>
            <a:off x="1059873" y="2052430"/>
            <a:ext cx="2034546" cy="590418"/>
          </a:xfrm>
          <a:prstGeom prst="rect">
            <a:avLst/>
          </a:prstGeom>
          <a:solidFill>
            <a:srgbClr val="9F368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Centre de ressources enrichi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4" name="Google Shape;684;p50">
            <a:extLst>
              <a:ext uri="{FF2B5EF4-FFF2-40B4-BE49-F238E27FC236}">
                <a16:creationId xmlns:a16="http://schemas.microsoft.com/office/drawing/2014/main" id="{5C143635-C397-9CD5-BF90-520E3199DA1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328324">
            <a:off x="9909082" y="2687203"/>
            <a:ext cx="812055" cy="502221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50">
            <a:extLst>
              <a:ext uri="{FF2B5EF4-FFF2-40B4-BE49-F238E27FC236}">
                <a16:creationId xmlns:a16="http://schemas.microsoft.com/office/drawing/2014/main" id="{CE9ADE76-5DC4-5B56-F00E-CC044F1416EC}"/>
              </a:ext>
            </a:extLst>
          </p:cNvPr>
          <p:cNvSpPr txBox="1"/>
          <p:nvPr/>
        </p:nvSpPr>
        <p:spPr>
          <a:xfrm>
            <a:off x="978349" y="355662"/>
            <a:ext cx="7632251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1" i="0" u="none" strike="noStrike" cap="none" dirty="0">
                <a:solidFill>
                  <a:srgbClr val="F6A200"/>
                </a:solidFill>
                <a:latin typeface="Calibri"/>
                <a:ea typeface="Calibri"/>
                <a:cs typeface="Calibri"/>
                <a:sym typeface="Calibri"/>
              </a:rPr>
              <a:t>ACTEE  : </a:t>
            </a:r>
            <a:r>
              <a:rPr lang="fr-FR" sz="2800" b="1" dirty="0">
                <a:solidFill>
                  <a:srgbClr val="F6A200"/>
                </a:solidFill>
                <a:latin typeface="Calibri"/>
                <a:ea typeface="Calibri"/>
                <a:cs typeface="Calibri"/>
              </a:rPr>
              <a:t>Action des collectivités territoriales pour l’efficacité énergétique</a:t>
            </a:r>
            <a:endParaRPr sz="2800" b="1" dirty="0">
              <a:solidFill>
                <a:srgbClr val="F6A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6" name="Google Shape;686;p50" descr="Une image contenant texte, signe, carte de visite&#10;&#10;Description générée automatiquement">
            <a:extLst>
              <a:ext uri="{FF2B5EF4-FFF2-40B4-BE49-F238E27FC236}">
                <a16:creationId xmlns:a16="http://schemas.microsoft.com/office/drawing/2014/main" id="{74959AD9-794F-015B-FCBE-AACD00C6CFC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18621"/>
          <a:stretch/>
        </p:blipFill>
        <p:spPr>
          <a:xfrm>
            <a:off x="9254513" y="4867031"/>
            <a:ext cx="474311" cy="385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50">
            <a:extLst>
              <a:ext uri="{FF2B5EF4-FFF2-40B4-BE49-F238E27FC236}">
                <a16:creationId xmlns:a16="http://schemas.microsoft.com/office/drawing/2014/main" id="{1B5ED305-1FFD-1797-98A0-B0949CFEC55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505562" flipH="1">
            <a:off x="1433855" y="2817496"/>
            <a:ext cx="812055" cy="502221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0">
            <a:extLst>
              <a:ext uri="{FF2B5EF4-FFF2-40B4-BE49-F238E27FC236}">
                <a16:creationId xmlns:a16="http://schemas.microsoft.com/office/drawing/2014/main" id="{C114929D-16B0-C39D-3782-6548D0BC1EB3}"/>
              </a:ext>
            </a:extLst>
          </p:cNvPr>
          <p:cNvSpPr txBox="1"/>
          <p:nvPr/>
        </p:nvSpPr>
        <p:spPr>
          <a:xfrm>
            <a:off x="9813458" y="4783210"/>
            <a:ext cx="1610882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>
                <a:solidFill>
                  <a:srgbClr val="82D7E1"/>
                </a:solidFill>
                <a:latin typeface="Arial"/>
                <a:ea typeface="Arial"/>
                <a:cs typeface="Arial"/>
                <a:sym typeface="Arial"/>
              </a:rPr>
              <a:t>Programmes CUBE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672;p49">
            <a:extLst>
              <a:ext uri="{FF2B5EF4-FFF2-40B4-BE49-F238E27FC236}">
                <a16:creationId xmlns:a16="http://schemas.microsoft.com/office/drawing/2014/main" id="{024CCDEB-478F-4754-A2B5-1F28E74A7B5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13949" y="355662"/>
            <a:ext cx="1737391" cy="853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EA082AD-A615-8E9D-3433-FB789DE806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4" y="4885890"/>
            <a:ext cx="1450869" cy="576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8B566C0-3F64-37FF-E7B6-7BAFD5381DF6}"/>
              </a:ext>
            </a:extLst>
          </p:cNvPr>
          <p:cNvSpPr txBox="1"/>
          <p:nvPr/>
        </p:nvSpPr>
        <p:spPr>
          <a:xfrm>
            <a:off x="9135436" y="5697589"/>
            <a:ext cx="31272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https://www.programme-cee-actee.fr/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433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3"/>
          <p:cNvPicPr preferRelativeResize="0"/>
          <p:nvPr/>
        </p:nvPicPr>
        <p:blipFill rotWithShape="1">
          <a:blip r:embed="rId3">
            <a:alphaModFix/>
          </a:blip>
          <a:srcRect l="4891" b="4253"/>
          <a:stretch/>
        </p:blipFill>
        <p:spPr>
          <a:xfrm>
            <a:off x="3392749" y="2988678"/>
            <a:ext cx="3189807" cy="311934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3"/>
          <p:cNvSpPr txBox="1">
            <a:spLocks noGrp="1"/>
          </p:cNvSpPr>
          <p:nvPr>
            <p:ph type="title"/>
          </p:nvPr>
        </p:nvSpPr>
        <p:spPr>
          <a:xfrm>
            <a:off x="1032660" y="541851"/>
            <a:ext cx="6639002" cy="7262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/>
              <a:t>CEREMA ET IFPEB : QUI SOMMES-NOUS ?</a:t>
            </a:r>
            <a:endParaRPr/>
          </a:p>
        </p:txBody>
      </p:sp>
      <p:pic>
        <p:nvPicPr>
          <p:cNvPr id="191" name="Google Shape;19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739" y="1186699"/>
            <a:ext cx="2223412" cy="71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 rotWithShape="1">
          <a:blip r:embed="rId5">
            <a:alphaModFix/>
          </a:blip>
          <a:srcRect r="83329"/>
          <a:stretch/>
        </p:blipFill>
        <p:spPr>
          <a:xfrm>
            <a:off x="537360" y="1980337"/>
            <a:ext cx="990600" cy="83248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 txBox="1"/>
          <p:nvPr/>
        </p:nvSpPr>
        <p:spPr>
          <a:xfrm>
            <a:off x="1443554" y="1713469"/>
            <a:ext cx="4287989" cy="174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 dirty="0">
                <a:solidFill>
                  <a:srgbClr val="F0765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Centre d'études et d'expertise sur les risques, l'environnement, la mobilité et l'aménagement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Etablissement public tourné vers l’appui aux politiques publiques, l’innovation &amp; recherche, la diffusion des connaissances et la normalisation (qualité et pérennité)</a:t>
            </a:r>
            <a:endParaRPr sz="16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4" name="Google Shape;194;p23"/>
          <p:cNvSpPr txBox="1"/>
          <p:nvPr/>
        </p:nvSpPr>
        <p:spPr>
          <a:xfrm>
            <a:off x="742026" y="4045178"/>
            <a:ext cx="2294359" cy="66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rgbClr val="B5CC03"/>
                </a:solidFill>
                <a:latin typeface="Arial"/>
                <a:ea typeface="Arial"/>
                <a:cs typeface="Arial"/>
                <a:sym typeface="Arial"/>
              </a:rPr>
              <a:t>Un ancrage territorial fort</a:t>
            </a:r>
            <a:endParaRPr/>
          </a:p>
        </p:txBody>
      </p:sp>
      <p:sp>
        <p:nvSpPr>
          <p:cNvPr id="195" name="Google Shape;19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pic>
        <p:nvPicPr>
          <p:cNvPr id="196" name="Google Shape;196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31602" y="1268053"/>
            <a:ext cx="1213089" cy="61091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3"/>
          <p:cNvSpPr txBox="1"/>
          <p:nvPr/>
        </p:nvSpPr>
        <p:spPr>
          <a:xfrm>
            <a:off x="7538147" y="1713469"/>
            <a:ext cx="4007161" cy="3248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 dirty="0">
                <a:solidFill>
                  <a:srgbClr val="1080E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Institut français pour la performance du bâtiment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Alliance d’acteurs économiques pour la mise en œuvre d’une transition énergétique et environnementale ambitieuse pour l’immobilier et la construction compatible avec le marché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Porteurs de différents challenges sur l’usage CUBE, CUBE.S, C.CUBE, CUBE La Défense,…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98" name="Google Shape;198;p23" descr="Le concours - CUB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73311" y="4895891"/>
            <a:ext cx="855137" cy="79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3" descr="Nos concour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86398" y="4865559"/>
            <a:ext cx="1005524" cy="102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3" descr="A4MT - C-cub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93385" y="4703969"/>
            <a:ext cx="993115" cy="1029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  <p:pic>
        <p:nvPicPr>
          <p:cNvPr id="206" name="Google Shape;206;p24" descr="Une image contenant texte, signe, carte de visi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b="18621"/>
          <a:stretch/>
        </p:blipFill>
        <p:spPr>
          <a:xfrm>
            <a:off x="946565" y="2501393"/>
            <a:ext cx="1104290" cy="85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5767" y="2319599"/>
            <a:ext cx="981864" cy="10375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p24"/>
          <p:cNvGrpSpPr/>
          <p:nvPr/>
        </p:nvGrpSpPr>
        <p:grpSpPr>
          <a:xfrm>
            <a:off x="9632012" y="4456454"/>
            <a:ext cx="2465079" cy="1528523"/>
            <a:chOff x="4310710" y="1252371"/>
            <a:chExt cx="3291600" cy="2031769"/>
          </a:xfrm>
        </p:grpSpPr>
        <p:sp>
          <p:nvSpPr>
            <p:cNvPr id="209" name="Google Shape;209;p24"/>
            <p:cNvSpPr txBox="1"/>
            <p:nvPr/>
          </p:nvSpPr>
          <p:spPr>
            <a:xfrm>
              <a:off x="4310710" y="2468201"/>
              <a:ext cx="3291600" cy="8159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Atteindre les objectifs du </a:t>
              </a:r>
              <a:r>
                <a:rPr lang="fr-FR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Dispositif éco-énergie tertiaire</a:t>
              </a:r>
              <a:endParaRPr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0" name="Google Shape;210;p24" descr="Mille avec un remplissage uni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32912" y="132095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24"/>
            <p:cNvSpPr/>
            <p:nvPr/>
          </p:nvSpPr>
          <p:spPr>
            <a:xfrm rot="10800000">
              <a:off x="5348310" y="1252371"/>
              <a:ext cx="1051560" cy="1051560"/>
            </a:xfrm>
            <a:prstGeom prst="ellipse">
              <a:avLst/>
            </a:prstGeom>
            <a:noFill/>
            <a:ln w="28575" cap="flat" cmpd="sng">
              <a:solidFill>
                <a:srgbClr val="F081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12" name="Google Shape;212;p24"/>
          <p:cNvGrpSpPr/>
          <p:nvPr/>
        </p:nvGrpSpPr>
        <p:grpSpPr>
          <a:xfrm>
            <a:off x="8442329" y="2432229"/>
            <a:ext cx="2968241" cy="1523368"/>
            <a:chOff x="7798334" y="1255873"/>
            <a:chExt cx="3465900" cy="1790035"/>
          </a:xfrm>
        </p:grpSpPr>
        <p:sp>
          <p:nvSpPr>
            <p:cNvPr id="213" name="Google Shape;213;p24"/>
            <p:cNvSpPr txBox="1"/>
            <p:nvPr/>
          </p:nvSpPr>
          <p:spPr>
            <a:xfrm>
              <a:off x="7798334" y="2405707"/>
              <a:ext cx="3465900" cy="640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00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Avoir approche globale</a:t>
              </a:r>
              <a:r>
                <a:rPr lang="fr-FR" sz="1400" b="0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pour agir sur la </a:t>
              </a:r>
              <a:r>
                <a:rPr lang="fr-FR" sz="1400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consommation énergétique</a:t>
              </a:r>
              <a:endParaRPr sz="1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venir"/>
              </a:endParaRPr>
            </a:p>
          </p:txBody>
        </p:sp>
        <p:pic>
          <p:nvPicPr>
            <p:cNvPr id="214" name="Google Shape;214;p24" descr="Avis des clients avec un remplissage uni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21668" y="1397303"/>
              <a:ext cx="768780" cy="7687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24"/>
            <p:cNvSpPr/>
            <p:nvPr/>
          </p:nvSpPr>
          <p:spPr>
            <a:xfrm rot="10800000">
              <a:off x="8967688" y="1255873"/>
              <a:ext cx="1051560" cy="1051560"/>
            </a:xfrm>
            <a:prstGeom prst="ellipse">
              <a:avLst/>
            </a:prstGeom>
            <a:noFill/>
            <a:ln w="28575" cap="flat" cmpd="sng">
              <a:solidFill>
                <a:srgbClr val="F081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16" name="Google Shape;216;p24"/>
          <p:cNvGrpSpPr/>
          <p:nvPr/>
        </p:nvGrpSpPr>
        <p:grpSpPr>
          <a:xfrm>
            <a:off x="4626577" y="4426672"/>
            <a:ext cx="2621498" cy="1467498"/>
            <a:chOff x="3098432" y="3619904"/>
            <a:chExt cx="3202800" cy="1851498"/>
          </a:xfrm>
        </p:grpSpPr>
        <p:pic>
          <p:nvPicPr>
            <p:cNvPr id="217" name="Google Shape;217;p24" descr="Réussite du groupe avec un remplissage uni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74232" y="366882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" name="Google Shape;218;p24"/>
            <p:cNvSpPr txBox="1"/>
            <p:nvPr/>
          </p:nvSpPr>
          <p:spPr>
            <a:xfrm>
              <a:off x="3098432" y="4811102"/>
              <a:ext cx="32028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Favoriser </a:t>
              </a:r>
              <a:r>
                <a:rPr lang="fr-FR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 lien </a:t>
              </a:r>
              <a:r>
                <a:rPr lang="fr-FR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entre </a:t>
              </a:r>
              <a:endParaRPr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tous les acteurs</a:t>
              </a:r>
              <a:endParaRPr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9" name="Google Shape;219;p24"/>
            <p:cNvSpPr/>
            <p:nvPr/>
          </p:nvSpPr>
          <p:spPr>
            <a:xfrm rot="10800000">
              <a:off x="4105652" y="3619904"/>
              <a:ext cx="1051560" cy="1051560"/>
            </a:xfrm>
            <a:prstGeom prst="ellipse">
              <a:avLst/>
            </a:prstGeom>
            <a:noFill/>
            <a:ln w="28575" cap="flat" cmpd="sng">
              <a:solidFill>
                <a:srgbClr val="F081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20" name="Google Shape;220;p24"/>
          <p:cNvGrpSpPr/>
          <p:nvPr/>
        </p:nvGrpSpPr>
        <p:grpSpPr>
          <a:xfrm>
            <a:off x="6992624" y="4466286"/>
            <a:ext cx="2549749" cy="1205817"/>
            <a:chOff x="3571381" y="3571559"/>
            <a:chExt cx="3202800" cy="1650221"/>
          </a:xfrm>
        </p:grpSpPr>
        <p:pic>
          <p:nvPicPr>
            <p:cNvPr id="221" name="Google Shape;221;p24" descr="Éclair avec un remplissage uni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15581" y="368601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p24"/>
            <p:cNvSpPr txBox="1"/>
            <p:nvPr/>
          </p:nvSpPr>
          <p:spPr>
            <a:xfrm>
              <a:off x="3571381" y="4800580"/>
              <a:ext cx="32028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Améliorer le confort</a:t>
              </a:r>
              <a:endParaRPr sz="100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" name="Google Shape;223;p24"/>
            <p:cNvSpPr/>
            <p:nvPr/>
          </p:nvSpPr>
          <p:spPr>
            <a:xfrm rot="10800000">
              <a:off x="4624588" y="3571559"/>
              <a:ext cx="1005393" cy="1051560"/>
            </a:xfrm>
            <a:prstGeom prst="ellipse">
              <a:avLst/>
            </a:prstGeom>
            <a:noFill/>
            <a:ln w="28575" cap="flat" cmpd="sng">
              <a:solidFill>
                <a:srgbClr val="F081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24" name="Google Shape;224;p24"/>
          <p:cNvGrpSpPr/>
          <p:nvPr/>
        </p:nvGrpSpPr>
        <p:grpSpPr>
          <a:xfrm>
            <a:off x="5621025" y="2429190"/>
            <a:ext cx="2743198" cy="1498410"/>
            <a:chOff x="674331" y="1269902"/>
            <a:chExt cx="3202800" cy="1855157"/>
          </a:xfrm>
        </p:grpSpPr>
        <p:sp>
          <p:nvSpPr>
            <p:cNvPr id="225" name="Google Shape;225;p24"/>
            <p:cNvSpPr/>
            <p:nvPr/>
          </p:nvSpPr>
          <p:spPr>
            <a:xfrm rot="10800000">
              <a:off x="1749973" y="1280890"/>
              <a:ext cx="1051560" cy="1051560"/>
            </a:xfrm>
            <a:prstGeom prst="ellipse">
              <a:avLst/>
            </a:prstGeom>
            <a:noFill/>
            <a:ln w="28575" cap="flat" cmpd="sng">
              <a:solidFill>
                <a:srgbClr val="F081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226" name="Google Shape;226;p24" descr="École avec un remplissage uni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818551" y="126990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24"/>
            <p:cNvSpPr txBox="1"/>
            <p:nvPr/>
          </p:nvSpPr>
          <p:spPr>
            <a:xfrm>
              <a:off x="674331" y="2477059"/>
              <a:ext cx="32028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Inscrire les bâtiments dans </a:t>
              </a:r>
              <a:endParaRPr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transition énergétique</a:t>
              </a:r>
              <a:endParaRPr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8" name="Google Shape;228;p24"/>
          <p:cNvSpPr txBox="1">
            <a:spLocks noGrp="1"/>
          </p:cNvSpPr>
          <p:nvPr>
            <p:ph type="title"/>
          </p:nvPr>
        </p:nvSpPr>
        <p:spPr>
          <a:xfrm>
            <a:off x="1109827" y="399750"/>
            <a:ext cx="7033500" cy="83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PROGRAMMES CUBE ACTEE : </a:t>
            </a: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QUOI ?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9" name="Google Shape;229;p24"/>
          <p:cNvSpPr txBox="1">
            <a:spLocks noGrp="1"/>
          </p:cNvSpPr>
          <p:nvPr>
            <p:ph type="body" idx="1"/>
          </p:nvPr>
        </p:nvSpPr>
        <p:spPr>
          <a:xfrm>
            <a:off x="1059950" y="1611930"/>
            <a:ext cx="3974700" cy="40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3 concours d’économie d'énergie…</a:t>
            </a:r>
            <a:endParaRPr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30" name="Google Shape;230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61748" y="2501388"/>
            <a:ext cx="981875" cy="87427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4"/>
          <p:cNvSpPr txBox="1">
            <a:spLocks noGrp="1"/>
          </p:cNvSpPr>
          <p:nvPr>
            <p:ph type="body" idx="1"/>
          </p:nvPr>
        </p:nvSpPr>
        <p:spPr>
          <a:xfrm>
            <a:off x="6582975" y="1611930"/>
            <a:ext cx="3974700" cy="40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… pour répondre au besoin de :</a:t>
            </a:r>
            <a:endParaRPr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8"/>
          <p:cNvSpPr txBox="1">
            <a:spLocks noGrp="1"/>
          </p:cNvSpPr>
          <p:nvPr>
            <p:ph type="body" idx="1"/>
          </p:nvPr>
        </p:nvSpPr>
        <p:spPr>
          <a:xfrm>
            <a:off x="1529221" y="2310351"/>
            <a:ext cx="8397293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fr-FR" sz="5400" dirty="0"/>
              <a:t>LE CHALLENGE ACTEE CUBE.S</a:t>
            </a:r>
            <a:endParaRPr dirty="0"/>
          </a:p>
        </p:txBody>
      </p:sp>
      <p:sp>
        <p:nvSpPr>
          <p:cNvPr id="237" name="Google Shape;237;p28"/>
          <p:cNvSpPr txBox="1">
            <a:spLocks noGrp="1"/>
          </p:cNvSpPr>
          <p:nvPr>
            <p:ph type="body" idx="2"/>
          </p:nvPr>
        </p:nvSpPr>
        <p:spPr>
          <a:xfrm>
            <a:off x="2974916" y="3644597"/>
            <a:ext cx="4843203" cy="110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Un concours d’économies d’énergie sur 2 ans pour les collèges et lycées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8" name="Google Shape;23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  <p:sp>
        <p:nvSpPr>
          <p:cNvPr id="244" name="Google Shape;244;p25"/>
          <p:cNvSpPr/>
          <p:nvPr/>
        </p:nvSpPr>
        <p:spPr>
          <a:xfrm>
            <a:off x="1244795" y="2714669"/>
            <a:ext cx="6276364" cy="198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En agissant notamment </a:t>
            </a:r>
            <a:r>
              <a:rPr lang="fr-FR" sz="1600" b="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sur</a:t>
            </a:r>
            <a:r>
              <a:rPr lang="fr-FR" sz="2400" b="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fr-FR" sz="2000" b="1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la motivation interne </a:t>
            </a:r>
            <a:r>
              <a:rPr lang="fr-FR" b="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qui se nourrit :</a:t>
            </a:r>
            <a:endParaRPr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b="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d’un besoin d’autonomie </a:t>
            </a:r>
            <a:r>
              <a:rPr lang="fr-FR" b="1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→ </a:t>
            </a:r>
            <a:r>
              <a:rPr lang="fr-FR" sz="1600" b="1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laisser l’initiative</a:t>
            </a:r>
            <a:endParaRPr b="1" i="0" u="none" strike="noStrike" cap="none"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b="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du sentiment de compétence </a:t>
            </a:r>
            <a:r>
              <a:rPr lang="fr-FR" b="1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→ </a:t>
            </a:r>
            <a:r>
              <a:rPr lang="fr-FR" sz="1600" b="1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« former » à l’énergie</a:t>
            </a:r>
            <a:endParaRPr b="1" i="0" u="none" strike="noStrike" cap="none"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b="0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d’un besoin d’appartenance sociale </a:t>
            </a:r>
            <a:r>
              <a:rPr lang="fr-FR" b="1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→ </a:t>
            </a:r>
            <a:r>
              <a:rPr lang="fr-FR" sz="1600" b="1" i="0" u="none" strike="noStrike" cap="none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faire équipe, changer la norme </a:t>
            </a:r>
            <a:endParaRPr b="1" i="0" u="none" strike="noStrike" cap="none"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5" name="Google Shape;245;p25"/>
          <p:cNvSpPr txBox="1"/>
          <p:nvPr/>
        </p:nvSpPr>
        <p:spPr>
          <a:xfrm>
            <a:off x="1125923" y="1556251"/>
            <a:ext cx="9940154" cy="74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F081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Des méthodes d’accompagnement et des outils basés sur les sciences comportementales pour susciter le changement de pratiques …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081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6" name="Google Shape;246;p25"/>
          <p:cNvSpPr txBox="1"/>
          <p:nvPr/>
        </p:nvSpPr>
        <p:spPr>
          <a:xfrm>
            <a:off x="1058697" y="550705"/>
            <a:ext cx="9496092" cy="59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000" b="1" i="0" u="none" strike="noStrike" cap="small" dirty="0">
                <a:solidFill>
                  <a:srgbClr val="F6A200"/>
                </a:solidFill>
                <a:latin typeface="Calibri"/>
                <a:ea typeface="Calibri"/>
                <a:cs typeface="Calibri"/>
                <a:sym typeface="Calibri"/>
              </a:rPr>
              <a:t>ACTEE CUBE S : </a:t>
            </a:r>
            <a:r>
              <a:rPr lang="fr-FR" sz="3000" b="1" i="0" u="none" strike="noStrike" cap="none" dirty="0">
                <a:solidFill>
                  <a:srgbClr val="F6A200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fr-FR" sz="3000" b="1" dirty="0">
                <a:solidFill>
                  <a:srgbClr val="F6A200"/>
                </a:solidFill>
                <a:latin typeface="Calibri"/>
                <a:ea typeface="Calibri"/>
                <a:cs typeface="Calibri"/>
                <a:sym typeface="Calibri"/>
              </a:rPr>
              <a:t>NE METHODE EPROUVEE</a:t>
            </a:r>
            <a:endParaRPr sz="3000" dirty="0">
              <a:solidFill>
                <a:srgbClr val="F6A2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1" i="0" u="none" strike="noStrike" cap="small" dirty="0">
                <a:solidFill>
                  <a:srgbClr val="F081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000" b="1" i="0" u="none" strike="noStrike" cap="small" dirty="0">
              <a:solidFill>
                <a:srgbClr val="F08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25"/>
          <p:cNvPicPr preferRelativeResize="0"/>
          <p:nvPr/>
        </p:nvPicPr>
        <p:blipFill rotWithShape="1">
          <a:blip r:embed="rId3">
            <a:alphaModFix/>
          </a:blip>
          <a:srcRect l="8163" t="11111" r="18970" b="8479"/>
          <a:stretch/>
        </p:blipFill>
        <p:spPr>
          <a:xfrm>
            <a:off x="7251192" y="2714669"/>
            <a:ext cx="4765540" cy="266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  <p:sp>
        <p:nvSpPr>
          <p:cNvPr id="253" name="Google Shape;253;p26"/>
          <p:cNvSpPr txBox="1"/>
          <p:nvPr/>
        </p:nvSpPr>
        <p:spPr>
          <a:xfrm>
            <a:off x="1058697" y="591004"/>
            <a:ext cx="7831177" cy="59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000" b="1" i="0" u="none" strike="noStrike" cap="small" dirty="0">
                <a:solidFill>
                  <a:srgbClr val="F6A200"/>
                </a:solidFill>
                <a:latin typeface="Calibri"/>
                <a:ea typeface="Calibri"/>
                <a:cs typeface="Calibri"/>
                <a:sym typeface="Calibri"/>
              </a:rPr>
              <a:t>ACTEE CUBE S : C’ES</a:t>
            </a:r>
            <a:r>
              <a:rPr lang="fr-FR" sz="3000" b="1" cap="small" dirty="0">
                <a:solidFill>
                  <a:srgbClr val="F6A200"/>
                </a:solidFill>
                <a:latin typeface="Calibri"/>
                <a:ea typeface="Calibri"/>
                <a:cs typeface="Calibri"/>
                <a:sym typeface="Calibri"/>
              </a:rPr>
              <a:t>T AUSSI</a:t>
            </a:r>
            <a:endParaRPr sz="3000" b="1" cap="small" dirty="0">
              <a:solidFill>
                <a:srgbClr val="F6A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54" name="Google Shape;254;p26"/>
          <p:cNvGraphicFramePr/>
          <p:nvPr>
            <p:extLst>
              <p:ext uri="{D42A27DB-BD31-4B8C-83A1-F6EECF244321}">
                <p14:modId xmlns:p14="http://schemas.microsoft.com/office/powerpoint/2010/main" val="3220350583"/>
              </p:ext>
            </p:extLst>
          </p:nvPr>
        </p:nvGraphicFramePr>
        <p:xfrm>
          <a:off x="3357684" y="1978965"/>
          <a:ext cx="2021748" cy="3319400"/>
        </p:xfrm>
        <a:graphic>
          <a:graphicData uri="http://schemas.openxmlformats.org/drawingml/2006/table">
            <a:tbl>
              <a:tblPr firstRow="1" bandRow="1">
                <a:noFill/>
                <a:tableStyleId>{663EEA69-CD6A-4540-9D3F-B6EF6FF33DDE}</a:tableStyleId>
              </a:tblPr>
              <a:tblGrid>
                <a:gridCol w="673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1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6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55" name="Google Shape;255;p26" descr="Classro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84" y="2167750"/>
            <a:ext cx="1051560" cy="1051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26"/>
          <p:cNvGrpSpPr/>
          <p:nvPr/>
        </p:nvGrpSpPr>
        <p:grpSpPr>
          <a:xfrm>
            <a:off x="3883891" y="2120346"/>
            <a:ext cx="1443244" cy="1170829"/>
            <a:chOff x="9574363" y="3877598"/>
            <a:chExt cx="1798402" cy="1420905"/>
          </a:xfrm>
        </p:grpSpPr>
        <p:grpSp>
          <p:nvGrpSpPr>
            <p:cNvPr id="257" name="Google Shape;257;p26"/>
            <p:cNvGrpSpPr/>
            <p:nvPr/>
          </p:nvGrpSpPr>
          <p:grpSpPr>
            <a:xfrm>
              <a:off x="9665839" y="4357386"/>
              <a:ext cx="1641286" cy="941117"/>
              <a:chOff x="9164097" y="3854624"/>
              <a:chExt cx="2761654" cy="1583539"/>
            </a:xfrm>
          </p:grpSpPr>
          <p:pic>
            <p:nvPicPr>
              <p:cNvPr id="258" name="Google Shape;258;p26" descr="Brainstorming de groupe"/>
              <p:cNvPicPr preferRelativeResize="0"/>
              <p:nvPr/>
            </p:nvPicPr>
            <p:blipFill rotWithShape="1">
              <a:blip r:embed="rId4">
                <a:alphaModFix/>
              </a:blip>
              <a:srcRect t="45349"/>
              <a:stretch/>
            </p:blipFill>
            <p:spPr>
              <a:xfrm>
                <a:off x="9164097" y="3928904"/>
                <a:ext cx="2761654" cy="15092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9" name="Google Shape;259;p26"/>
              <p:cNvSpPr/>
              <p:nvPr/>
            </p:nvSpPr>
            <p:spPr>
              <a:xfrm>
                <a:off x="9656466" y="4683533"/>
                <a:ext cx="214716" cy="206056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6"/>
              <p:cNvSpPr/>
              <p:nvPr/>
            </p:nvSpPr>
            <p:spPr>
              <a:xfrm>
                <a:off x="10624421" y="4832383"/>
                <a:ext cx="214716" cy="206056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6"/>
              <p:cNvSpPr/>
              <p:nvPr/>
            </p:nvSpPr>
            <p:spPr>
              <a:xfrm>
                <a:off x="11291947" y="4683533"/>
                <a:ext cx="214716" cy="206056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6"/>
              <p:cNvSpPr/>
              <p:nvPr/>
            </p:nvSpPr>
            <p:spPr>
              <a:xfrm>
                <a:off x="10442461" y="3854624"/>
                <a:ext cx="214716" cy="206056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3" name="Google Shape;263;p26"/>
            <p:cNvSpPr/>
            <p:nvPr/>
          </p:nvSpPr>
          <p:spPr>
            <a:xfrm>
              <a:off x="10892690" y="4075508"/>
              <a:ext cx="480075" cy="233871"/>
            </a:xfrm>
            <a:prstGeom prst="wedgeEllipseCallout">
              <a:avLst>
                <a:gd name="adj1" fmla="val -31299"/>
                <a:gd name="adj2" fmla="val 79981"/>
              </a:avLst>
            </a:prstGeom>
            <a:solidFill>
              <a:schemeClr val="lt1"/>
            </a:solidFill>
            <a:ln w="38100" cap="flat" cmpd="sng">
              <a:solidFill>
                <a:srgbClr val="EF8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6"/>
            <p:cNvSpPr/>
            <p:nvPr/>
          </p:nvSpPr>
          <p:spPr>
            <a:xfrm>
              <a:off x="10343436" y="3877598"/>
              <a:ext cx="480075" cy="233871"/>
            </a:xfrm>
            <a:prstGeom prst="wedgeEllipseCallout">
              <a:avLst>
                <a:gd name="adj1" fmla="val -10368"/>
                <a:gd name="adj2" fmla="val 118651"/>
              </a:avLst>
            </a:prstGeom>
            <a:solidFill>
              <a:schemeClr val="lt1"/>
            </a:solidFill>
            <a:ln w="38100" cap="flat" cmpd="sng">
              <a:solidFill>
                <a:srgbClr val="EF8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6"/>
            <p:cNvSpPr/>
            <p:nvPr/>
          </p:nvSpPr>
          <p:spPr>
            <a:xfrm>
              <a:off x="9574363" y="4004649"/>
              <a:ext cx="480075" cy="233871"/>
            </a:xfrm>
            <a:prstGeom prst="wedgeEllipseCallout">
              <a:avLst>
                <a:gd name="adj1" fmla="val 31494"/>
                <a:gd name="adj2" fmla="val 92872"/>
              </a:avLst>
            </a:prstGeom>
            <a:solidFill>
              <a:schemeClr val="lt1"/>
            </a:solidFill>
            <a:ln w="38100" cap="flat" cmpd="sng">
              <a:solidFill>
                <a:srgbClr val="EF8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7" name="Google Shape;267;p26"/>
          <p:cNvPicPr preferRelativeResize="0"/>
          <p:nvPr/>
        </p:nvPicPr>
        <p:blipFill rotWithShape="1">
          <a:blip r:embed="rId5">
            <a:alphaModFix/>
          </a:blip>
          <a:srcRect t="23424"/>
          <a:stretch/>
        </p:blipFill>
        <p:spPr>
          <a:xfrm>
            <a:off x="6109700" y="1748650"/>
            <a:ext cx="5244101" cy="28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6860B68-65BB-655C-2D78-5271A4924C49}"/>
              </a:ext>
            </a:extLst>
          </p:cNvPr>
          <p:cNvSpPr txBox="1"/>
          <p:nvPr/>
        </p:nvSpPr>
        <p:spPr>
          <a:xfrm>
            <a:off x="364534" y="3488069"/>
            <a:ext cx="2306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0" u="none" strike="noStrike" cap="none" dirty="0">
                <a:solidFill>
                  <a:srgbClr val="3C3C3B"/>
                </a:solidFill>
                <a:latin typeface="Arial"/>
                <a:ea typeface="Arial"/>
                <a:cs typeface="Arial"/>
                <a:sym typeface="Arial"/>
              </a:rPr>
              <a:t>Contribuer aux programmes éducatifs</a:t>
            </a:r>
            <a:endParaRPr lang="fr-FR" sz="1600" dirty="0">
              <a:solidFill>
                <a:srgbClr val="3C3C3B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008DC3B-46B7-3F14-B8F2-5502D41B34CC}"/>
              </a:ext>
            </a:extLst>
          </p:cNvPr>
          <p:cNvSpPr txBox="1"/>
          <p:nvPr/>
        </p:nvSpPr>
        <p:spPr>
          <a:xfrm>
            <a:off x="3444736" y="3491300"/>
            <a:ext cx="2321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rgbClr val="3C3C3B"/>
                </a:solidFill>
              </a:defRPr>
            </a:lvl1pPr>
          </a:lstStyle>
          <a:p>
            <a:pPr algn="ctr"/>
            <a:r>
              <a:rPr lang="fr-FR" dirty="0"/>
              <a:t>Faire des élèves des ambassadeurs du développement durable</a:t>
            </a:r>
          </a:p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AF68E4-6872-70ED-78E0-F43206A6936F}"/>
              </a:ext>
            </a:extLst>
          </p:cNvPr>
          <p:cNvSpPr txBox="1"/>
          <p:nvPr/>
        </p:nvSpPr>
        <p:spPr>
          <a:xfrm>
            <a:off x="6066453" y="4609650"/>
            <a:ext cx="52873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>
                <a:solidFill>
                  <a:srgbClr val="3C3C3B"/>
                </a:solidFill>
              </a:rPr>
              <a:t>Source : Les transferts de pratiques environnementales entre l'établissement scolaire et le domicile - Etude Réalisée par Harris Interactive - Juillet 2023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1571</Words>
  <Application>Microsoft Office PowerPoint</Application>
  <PresentationFormat>Grand écran</PresentationFormat>
  <Paragraphs>292</Paragraphs>
  <Slides>32</Slides>
  <Notes>32</Notes>
  <HiddenSlides>1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7" baseType="lpstr">
      <vt:lpstr>Calibri</vt:lpstr>
      <vt:lpstr>Times New Roman</vt:lpstr>
      <vt:lpstr>Arial</vt:lpstr>
      <vt:lpstr>Bebas Neue</vt:lpstr>
      <vt:lpstr>Thème Office</vt:lpstr>
      <vt:lpstr>PRÉSENTATION ACTEE CUBE.S</vt:lpstr>
      <vt:lpstr>SOMMAIRE</vt:lpstr>
      <vt:lpstr>LE CHALLENGE ACTEE CUBE.S</vt:lpstr>
      <vt:lpstr>Présentation PowerPoint</vt:lpstr>
      <vt:lpstr>CEREMA ET IFPEB : QUI SOMMES-NOUS ?</vt:lpstr>
      <vt:lpstr>LES PROGRAMMES CUBE ACTEE :  C’EST QUOI ?</vt:lpstr>
      <vt:lpstr>Présentation PowerPoint</vt:lpstr>
      <vt:lpstr>Présentation PowerPoint</vt:lpstr>
      <vt:lpstr>Présentation PowerPoint</vt:lpstr>
      <vt:lpstr>ACTEE CUBE S : C’EST AUSSI </vt:lpstr>
      <vt:lpstr>LES LAURÉATS 22/23</vt:lpstr>
      <vt:lpstr>DES LYCEES ET COLLEGES ENGAGÉS PARTOUT EN FRANCE</vt:lpstr>
      <vt:lpstr>2 ANS POUR ETRE AUTONOME SUR LES ECONOMIES D’ENERGIE</vt:lpstr>
      <vt:lpstr>Synthèse de la méthode de calcul des économies</vt:lpstr>
      <vt:lpstr>Présentation PowerPoint</vt:lpstr>
      <vt:lpstr>L’ACCOMPAGNEMENT EN BREF</vt:lpstr>
      <vt:lpstr>DÉROULÉ DE L’ACCOMPAGNEMENT</vt:lpstr>
      <vt:lpstr>Présentation PowerPoint</vt:lpstr>
      <vt:lpstr>LES OUTILS</vt:lpstr>
      <vt:lpstr>LE DIAGNOSTIC PARTICIPATIF</vt:lpstr>
      <vt:lpstr>INTÉGRATION AU PROGRAMME PÉDAGOGIQUE</vt:lpstr>
      <vt:lpstr>Présentation PowerPoint</vt:lpstr>
      <vt:lpstr>ANIMER UN RÉSEAU</vt:lpstr>
      <vt:lpstr>ANIMER UN RÉSEAU</vt:lpstr>
      <vt:lpstr>RÉALISER UN DIAGNOSTIC PARTICIPATIF</vt:lpstr>
      <vt:lpstr>RÉALISER UN DIAGNOSTIC PARTICIPATIF</vt:lpstr>
      <vt:lpstr>EVÉNEMENT ET ANIMATION</vt:lpstr>
      <vt:lpstr>EVÉNEMENT ET ANIMATION</vt:lpstr>
      <vt:lpstr>Présentation PowerPoint</vt:lpstr>
      <vt:lpstr>INSCRIPTION</vt:lpstr>
      <vt:lpstr>EN RÉSUMÉ : ACTEE CUBE.S, C’EST QUOI ?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ACTEE CUBE.S</dc:title>
  <dc:creator>Laurie Zingaretti</dc:creator>
  <cp:lastModifiedBy>Solene CARRERE</cp:lastModifiedBy>
  <cp:revision>5</cp:revision>
  <dcterms:created xsi:type="dcterms:W3CDTF">2022-09-14T13:23:12Z</dcterms:created>
  <dcterms:modified xsi:type="dcterms:W3CDTF">2024-03-20T08:55:48Z</dcterms:modified>
</cp:coreProperties>
</file>